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9" r:id="rId3"/>
    <p:sldMasterId id="214748368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jpg>
</file>

<file path=ppt/media/image12.jpg>
</file>

<file path=ppt/media/image13.jpg>
</file>

<file path=ppt/media/image14.jp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21.jpg>
</file>

<file path=ppt/media/image22.jpg>
</file>

<file path=ppt/media/image23.png>
</file>

<file path=ppt/media/image24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17d17650af_0_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317d17650af_0_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5e75ba2632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5e75ba263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e75ba2632_0_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e75ba263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600ed6714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600ed671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3600ed67146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3600ed6714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600ed67146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600ed6714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3600ed67146_0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3600ed6714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3600ed67146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3600ed6714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600ed67146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600ed6714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600ed67146_0_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600ed6714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3600ed67146_0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3600ed6714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5b6e459a4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5b6e459a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5e02a457a4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35e02a457a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75ba2632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75ba263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5e75ba2632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5e75ba263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5e75ba2632_0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5e75ba263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5e523caa87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5e523caa8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5e523caa87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35e523caa8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35e75ba2632_0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35e75ba263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35e75ba2632_0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35e75ba263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jpg"/><Relationship Id="rId3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">
  <p:cSld name="CUSTOM_1_1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7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02" y="5698706"/>
            <a:ext cx="3441626" cy="44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469475" y="1865700"/>
            <a:ext cx="4039800" cy="21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469477" y="4040399"/>
            <a:ext cx="2899800" cy="95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50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5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50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0">
  <p:cSld name="CUSTOM_1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1">
  <p:cSld name="CUSTOM_1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2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199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title"/>
          </p:nvPr>
        </p:nvSpPr>
        <p:spPr>
          <a:xfrm>
            <a:off x="581100" y="2831825"/>
            <a:ext cx="4463400" cy="9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4000"/>
              <a:buNone/>
              <a:defRPr sz="4000">
                <a:solidFill>
                  <a:srgbClr val="4B286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B286D"/>
              </a:buClr>
              <a:buSzPts val="1400"/>
              <a:buNone/>
              <a:defRPr>
                <a:solidFill>
                  <a:srgbClr val="4B286D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>
            <p:ph type="title"/>
          </p:nvPr>
        </p:nvSpPr>
        <p:spPr>
          <a:xfrm>
            <a:off x="581100" y="2766150"/>
            <a:ext cx="48210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00" y="4428551"/>
            <a:ext cx="2463775" cy="31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type="title"/>
          </p:nvPr>
        </p:nvSpPr>
        <p:spPr>
          <a:xfrm>
            <a:off x="581100" y="2766150"/>
            <a:ext cx="48210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4" name="Google Shape;6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1100" y="4428551"/>
            <a:ext cx="2463775" cy="31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ustom Layout_2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" y="-1"/>
            <a:ext cx="12192000" cy="685798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6"/>
          <p:cNvSpPr txBox="1"/>
          <p:nvPr/>
        </p:nvSpPr>
        <p:spPr>
          <a:xfrm>
            <a:off x="745072" y="2609662"/>
            <a:ext cx="4349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solidFill>
                  <a:schemeClr val="dk2"/>
                </a:solidFill>
              </a:rPr>
              <a:t>Thank You</a:t>
            </a:r>
            <a:endParaRPr sz="6400">
              <a:solidFill>
                <a:schemeClr val="dk2"/>
              </a:solidFill>
            </a:endParaRPr>
          </a:p>
        </p:txBody>
      </p:sp>
      <p:pic>
        <p:nvPicPr>
          <p:cNvPr id="68" name="Google Shape;6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065" y="4293643"/>
            <a:ext cx="3441626" cy="44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a COVER">
  <p:cSld name="CUSTOM_1_1_2_1_2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/>
          <p:nvPr>
            <p:ph idx="2" type="pic"/>
          </p:nvPr>
        </p:nvSpPr>
        <p:spPr>
          <a:xfrm>
            <a:off x="0" y="0"/>
            <a:ext cx="12192000" cy="40752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8"/>
          <p:cNvSpPr txBox="1"/>
          <p:nvPr>
            <p:ph idx="1" type="subTitle"/>
          </p:nvPr>
        </p:nvSpPr>
        <p:spPr>
          <a:xfrm>
            <a:off x="1011378" y="5630225"/>
            <a:ext cx="10168200" cy="2169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8"/>
          <p:cNvSpPr txBox="1"/>
          <p:nvPr>
            <p:ph type="title"/>
          </p:nvPr>
        </p:nvSpPr>
        <p:spPr>
          <a:xfrm>
            <a:off x="1011303" y="4994675"/>
            <a:ext cx="10168200" cy="59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a COVER 1">
  <p:cSld name="CUSTOM_1_1_2_1_2_2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9"/>
          <p:cNvPicPr preferRelativeResize="0"/>
          <p:nvPr/>
        </p:nvPicPr>
        <p:blipFill rotWithShape="1">
          <a:blip r:embed="rId2">
            <a:alphaModFix amt="90000"/>
          </a:blip>
          <a:srcRect b="0" l="14869" r="14594" t="15232"/>
          <a:stretch/>
        </p:blipFill>
        <p:spPr>
          <a:xfrm flipH="1" rot="10800000">
            <a:off x="-9152" y="0"/>
            <a:ext cx="12210309" cy="58382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9"/>
          <p:cNvSpPr/>
          <p:nvPr/>
        </p:nvSpPr>
        <p:spPr>
          <a:xfrm flipH="1">
            <a:off x="-27525" y="0"/>
            <a:ext cx="12210300" cy="6152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9"/>
          <p:cNvSpPr txBox="1"/>
          <p:nvPr>
            <p:ph idx="1" type="subTitle"/>
          </p:nvPr>
        </p:nvSpPr>
        <p:spPr>
          <a:xfrm>
            <a:off x="1011378" y="3877625"/>
            <a:ext cx="4195800" cy="2169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19"/>
          <p:cNvSpPr txBox="1"/>
          <p:nvPr>
            <p:ph type="title"/>
          </p:nvPr>
        </p:nvSpPr>
        <p:spPr>
          <a:xfrm>
            <a:off x="1011303" y="3165875"/>
            <a:ext cx="4311000" cy="59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1" name="Google Shape;81;p19"/>
          <p:cNvGrpSpPr/>
          <p:nvPr/>
        </p:nvGrpSpPr>
        <p:grpSpPr>
          <a:xfrm>
            <a:off x="1011303" y="2169212"/>
            <a:ext cx="2304475" cy="292903"/>
            <a:chOff x="6033602" y="5442469"/>
            <a:chExt cx="12316811" cy="1565488"/>
          </a:xfrm>
        </p:grpSpPr>
        <p:sp>
          <p:nvSpPr>
            <p:cNvPr id="82" name="Google Shape;82;p19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9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9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9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9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9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9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9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9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9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9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9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9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9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9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9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a COVER 1 1">
  <p:cSld name="CUSTOM_1_1_2_1_2_2_1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0707"/>
            <a:ext cx="1218895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/>
          <p:nvPr/>
        </p:nvSpPr>
        <p:spPr>
          <a:xfrm flipH="1" rot="10800000">
            <a:off x="34184" y="-10476"/>
            <a:ext cx="12210300" cy="6868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 txBox="1"/>
          <p:nvPr>
            <p:ph idx="1" type="subTitle"/>
          </p:nvPr>
        </p:nvSpPr>
        <p:spPr>
          <a:xfrm>
            <a:off x="6727808" y="3877625"/>
            <a:ext cx="4195800" cy="2169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" name="Google Shape;102;p20"/>
          <p:cNvSpPr txBox="1"/>
          <p:nvPr>
            <p:ph type="title"/>
          </p:nvPr>
        </p:nvSpPr>
        <p:spPr>
          <a:xfrm>
            <a:off x="6727733" y="3165875"/>
            <a:ext cx="4311000" cy="59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03" name="Google Shape;103;p20"/>
          <p:cNvGrpSpPr/>
          <p:nvPr/>
        </p:nvGrpSpPr>
        <p:grpSpPr>
          <a:xfrm>
            <a:off x="6727733" y="2169212"/>
            <a:ext cx="2304475" cy="292903"/>
            <a:chOff x="6033602" y="5442469"/>
            <a:chExt cx="12316811" cy="1565488"/>
          </a:xfrm>
        </p:grpSpPr>
        <p:sp>
          <p:nvSpPr>
            <p:cNvPr id="104" name="Google Shape;104;p20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0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0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0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0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0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0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0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0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0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0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0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0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0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c BREAKER (NUMBERED)">
  <p:cSld name="CUSTOM_1_1_2_1_2_1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/>
          <p:nvPr/>
        </p:nvSpPr>
        <p:spPr>
          <a:xfrm>
            <a:off x="416404" y="353700"/>
            <a:ext cx="11359200" cy="6158400"/>
          </a:xfrm>
          <a:prstGeom prst="roundRect">
            <a:avLst>
              <a:gd fmla="val 373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1"/>
          <p:cNvSpPr txBox="1"/>
          <p:nvPr>
            <p:ph type="title"/>
          </p:nvPr>
        </p:nvSpPr>
        <p:spPr>
          <a:xfrm>
            <a:off x="1011453" y="3574725"/>
            <a:ext cx="5084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1011453" y="3198300"/>
            <a:ext cx="4189200" cy="2307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2" type="subTitle"/>
          </p:nvPr>
        </p:nvSpPr>
        <p:spPr>
          <a:xfrm>
            <a:off x="8877271" y="14290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21"/>
          <p:cNvSpPr txBox="1"/>
          <p:nvPr>
            <p:ph idx="3" type="body"/>
          </p:nvPr>
        </p:nvSpPr>
        <p:spPr>
          <a:xfrm>
            <a:off x="8877271" y="20778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126" name="Google Shape;126;p21"/>
          <p:cNvSpPr txBox="1"/>
          <p:nvPr>
            <p:ph idx="4" type="subTitle"/>
          </p:nvPr>
        </p:nvSpPr>
        <p:spPr>
          <a:xfrm>
            <a:off x="8877271" y="34731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27" name="Google Shape;127;p21"/>
          <p:cNvSpPr txBox="1"/>
          <p:nvPr>
            <p:ph idx="5" type="body"/>
          </p:nvPr>
        </p:nvSpPr>
        <p:spPr>
          <a:xfrm>
            <a:off x="8877271" y="41219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  <p15:guide id="2" pos="5592">
          <p15:clr>
            <a:schemeClr val="accent3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/>
        </p:nvSpPr>
        <p:spPr>
          <a:xfrm>
            <a:off x="11229525" y="6288850"/>
            <a:ext cx="652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1"/>
              </a:solidFill>
            </a:endParaRPr>
          </a:p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11264075" y="6419325"/>
            <a:ext cx="731700" cy="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>
              <a:buNone/>
              <a:defRPr b="0" sz="1200">
                <a:solidFill>
                  <a:schemeClr val="accent1"/>
                </a:solidFill>
              </a:defRPr>
            </a:lvl1pPr>
            <a:lvl2pPr lvl="1">
              <a:buNone/>
              <a:defRPr b="0" sz="1200">
                <a:solidFill>
                  <a:schemeClr val="accent1"/>
                </a:solidFill>
              </a:defRPr>
            </a:lvl2pPr>
            <a:lvl3pPr lvl="2">
              <a:buNone/>
              <a:defRPr b="0" sz="1200">
                <a:solidFill>
                  <a:schemeClr val="accent1"/>
                </a:solidFill>
              </a:defRPr>
            </a:lvl3pPr>
            <a:lvl4pPr lvl="3">
              <a:buNone/>
              <a:defRPr b="0" sz="1200">
                <a:solidFill>
                  <a:schemeClr val="accent1"/>
                </a:solidFill>
              </a:defRPr>
            </a:lvl4pPr>
            <a:lvl5pPr lvl="4">
              <a:buNone/>
              <a:defRPr b="0" sz="1200">
                <a:solidFill>
                  <a:schemeClr val="accent1"/>
                </a:solidFill>
              </a:defRPr>
            </a:lvl5pPr>
            <a:lvl6pPr lvl="5">
              <a:buNone/>
              <a:defRPr b="0" sz="1200">
                <a:solidFill>
                  <a:schemeClr val="accent1"/>
                </a:solidFill>
              </a:defRPr>
            </a:lvl6pPr>
            <a:lvl7pPr lvl="6">
              <a:buNone/>
              <a:defRPr b="0" sz="1200">
                <a:solidFill>
                  <a:schemeClr val="accent1"/>
                </a:solidFill>
              </a:defRPr>
            </a:lvl7pPr>
            <a:lvl8pPr lvl="7">
              <a:buNone/>
              <a:defRPr b="0" sz="1200">
                <a:solidFill>
                  <a:schemeClr val="accent1"/>
                </a:solidFill>
              </a:defRPr>
            </a:lvl8pPr>
            <a:lvl9pPr lvl="8">
              <a:buNone/>
              <a:defRPr b="0" sz="12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b BREAKER (BASIC)">
  <p:cSld name="CUSTOM_1_1_2_1_2_1_1"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/>
          <p:nvPr/>
        </p:nvSpPr>
        <p:spPr>
          <a:xfrm>
            <a:off x="416404" y="353700"/>
            <a:ext cx="11359200" cy="6158400"/>
          </a:xfrm>
          <a:prstGeom prst="roundRect">
            <a:avLst>
              <a:gd fmla="val 373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 txBox="1"/>
          <p:nvPr>
            <p:ph type="title"/>
          </p:nvPr>
        </p:nvSpPr>
        <p:spPr>
          <a:xfrm>
            <a:off x="1011453" y="3574725"/>
            <a:ext cx="5069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cxnSp>
        <p:nvCxnSpPr>
          <p:cNvPr id="131" name="Google Shape;131;p22"/>
          <p:cNvCxnSpPr/>
          <p:nvPr/>
        </p:nvCxnSpPr>
        <p:spPr>
          <a:xfrm>
            <a:off x="1011453" y="3247675"/>
            <a:ext cx="699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2"/>
          <p:cNvSpPr txBox="1"/>
          <p:nvPr>
            <p:ph idx="1" type="subTitle"/>
          </p:nvPr>
        </p:nvSpPr>
        <p:spPr>
          <a:xfrm>
            <a:off x="8877271" y="14290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33" name="Google Shape;133;p22"/>
          <p:cNvSpPr txBox="1"/>
          <p:nvPr>
            <p:ph idx="2" type="body"/>
          </p:nvPr>
        </p:nvSpPr>
        <p:spPr>
          <a:xfrm>
            <a:off x="8877271" y="20778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134" name="Google Shape;134;p22"/>
          <p:cNvSpPr txBox="1"/>
          <p:nvPr>
            <p:ph idx="3" type="subTitle"/>
          </p:nvPr>
        </p:nvSpPr>
        <p:spPr>
          <a:xfrm>
            <a:off x="8877271" y="3473100"/>
            <a:ext cx="2302200" cy="406800"/>
          </a:xfrm>
          <a:prstGeom prst="rect">
            <a:avLst/>
          </a:prstGeom>
        </p:spPr>
        <p:txBody>
          <a:bodyPr anchorCtr="0" anchor="t" bIns="0" lIns="18275" spcFirstLastPara="1" rIns="365750" wrap="square" tIns="91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35" name="Google Shape;135;p22"/>
          <p:cNvSpPr txBox="1"/>
          <p:nvPr>
            <p:ph idx="4" type="body"/>
          </p:nvPr>
        </p:nvSpPr>
        <p:spPr>
          <a:xfrm>
            <a:off x="8877271" y="4121950"/>
            <a:ext cx="2302200" cy="9444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d BREAKER (BASIC + FULL IMAGE)">
  <p:cSld name="CUSTOM_1_1_2_1_2_1_1_1_1"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/>
          <p:nvPr/>
        </p:nvSpPr>
        <p:spPr>
          <a:xfrm>
            <a:off x="416404" y="353700"/>
            <a:ext cx="11359200" cy="6158400"/>
          </a:xfrm>
          <a:prstGeom prst="roundRect">
            <a:avLst>
              <a:gd fmla="val 373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3"/>
          <p:cNvSpPr/>
          <p:nvPr>
            <p:ph idx="2" type="pic"/>
          </p:nvPr>
        </p:nvSpPr>
        <p:spPr>
          <a:xfrm>
            <a:off x="416404" y="353700"/>
            <a:ext cx="11359200" cy="3075300"/>
          </a:xfrm>
          <a:prstGeom prst="roundRect">
            <a:avLst>
              <a:gd fmla="val 8077" name="adj"/>
            </a:avLst>
          </a:prstGeom>
          <a:noFill/>
          <a:ln>
            <a:noFill/>
          </a:ln>
        </p:spPr>
      </p:sp>
      <p:sp>
        <p:nvSpPr>
          <p:cNvPr id="139" name="Google Shape;139;p23"/>
          <p:cNvSpPr txBox="1"/>
          <p:nvPr>
            <p:ph type="title"/>
          </p:nvPr>
        </p:nvSpPr>
        <p:spPr>
          <a:xfrm>
            <a:off x="1011453" y="3574725"/>
            <a:ext cx="5084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e SUB-BREAKER">
  <p:cSld name="CUSTOM_1_1_2_1_2_1_4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/>
          <p:nvPr/>
        </p:nvSpPr>
        <p:spPr>
          <a:xfrm>
            <a:off x="416404" y="3247675"/>
            <a:ext cx="11359200" cy="3264300"/>
          </a:xfrm>
          <a:prstGeom prst="roundRect">
            <a:avLst>
              <a:gd fmla="val 712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/>
          <p:nvPr/>
        </p:nvSpPr>
        <p:spPr>
          <a:xfrm>
            <a:off x="10468919" y="3247825"/>
            <a:ext cx="1722900" cy="3264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>
            <p:ph type="title"/>
          </p:nvPr>
        </p:nvSpPr>
        <p:spPr>
          <a:xfrm>
            <a:off x="1011453" y="3948550"/>
            <a:ext cx="4296900" cy="189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44" name="Google Shape;144;p24"/>
          <p:cNvSpPr/>
          <p:nvPr>
            <p:ph idx="2" type="pic"/>
          </p:nvPr>
        </p:nvSpPr>
        <p:spPr>
          <a:xfrm>
            <a:off x="6140936" y="1787875"/>
            <a:ext cx="5634900" cy="2919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 BREADCRUMBS">
  <p:cSld name="Custom Layout_2_1_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147" name="Google Shape;147;p25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" name="Google Shape;148;p25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149" name="Google Shape;149;p25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5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5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5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5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5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5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5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5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5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5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5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5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5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5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5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" name="Google Shape;165;p25"/>
          <p:cNvSpPr txBox="1"/>
          <p:nvPr>
            <p:ph type="title"/>
          </p:nvPr>
        </p:nvSpPr>
        <p:spPr>
          <a:xfrm>
            <a:off x="416504" y="1090150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66" name="Google Shape;166;p25"/>
          <p:cNvSpPr txBox="1"/>
          <p:nvPr>
            <p:ph idx="1" type="subTitle"/>
          </p:nvPr>
        </p:nvSpPr>
        <p:spPr>
          <a:xfrm>
            <a:off x="416404" y="1617950"/>
            <a:ext cx="10763100" cy="3537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2" type="body"/>
          </p:nvPr>
        </p:nvSpPr>
        <p:spPr>
          <a:xfrm>
            <a:off x="416504" y="2451000"/>
            <a:ext cx="55425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168" name="Google Shape;168;p25"/>
          <p:cNvSpPr txBox="1"/>
          <p:nvPr>
            <p:ph idx="3" type="body"/>
          </p:nvPr>
        </p:nvSpPr>
        <p:spPr>
          <a:xfrm>
            <a:off x="416504" y="3735750"/>
            <a:ext cx="55425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cxnSp>
        <p:nvCxnSpPr>
          <p:cNvPr id="169" name="Google Shape;169;p25"/>
          <p:cNvCxnSpPr/>
          <p:nvPr/>
        </p:nvCxnSpPr>
        <p:spPr>
          <a:xfrm>
            <a:off x="417229" y="890700"/>
            <a:ext cx="113598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25"/>
          <p:cNvSpPr txBox="1"/>
          <p:nvPr>
            <p:ph idx="4" type="subTitle"/>
          </p:nvPr>
        </p:nvSpPr>
        <p:spPr>
          <a:xfrm>
            <a:off x="416404" y="184343"/>
            <a:ext cx="5542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71" name="Google Shape;171;p25"/>
          <p:cNvSpPr txBox="1"/>
          <p:nvPr>
            <p:ph idx="5" type="subTitle"/>
          </p:nvPr>
        </p:nvSpPr>
        <p:spPr>
          <a:xfrm>
            <a:off x="10809729" y="184343"/>
            <a:ext cx="967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2" name="Google Shape;172;p25"/>
          <p:cNvSpPr txBox="1"/>
          <p:nvPr>
            <p:ph idx="6" type="subTitle"/>
          </p:nvPr>
        </p:nvSpPr>
        <p:spPr>
          <a:xfrm>
            <a:off x="9261104" y="184343"/>
            <a:ext cx="967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3" name="Google Shape;173;p25"/>
          <p:cNvSpPr txBox="1"/>
          <p:nvPr>
            <p:ph idx="7" type="subTitle"/>
          </p:nvPr>
        </p:nvSpPr>
        <p:spPr>
          <a:xfrm>
            <a:off x="7712479" y="184343"/>
            <a:ext cx="967500" cy="592200"/>
          </a:xfrm>
          <a:prstGeom prst="rect">
            <a:avLst/>
          </a:prstGeom>
        </p:spPr>
        <p:txBody>
          <a:bodyPr anchorCtr="0" anchor="ctr" bIns="0" lIns="9125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754">
          <p15:clr>
            <a:schemeClr val="accent3"/>
          </p15:clr>
        </p15:guide>
        <p15:guide id="2" pos="3926">
          <p15:clr>
            <a:schemeClr val="accent3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 BASIC">
  <p:cSld name="Custom Layout_2_1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7" name="Google Shape;177;p26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178" name="Google Shape;178;p26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26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95" name="Google Shape;195;p26"/>
          <p:cNvSpPr txBox="1"/>
          <p:nvPr>
            <p:ph idx="1" type="body"/>
          </p:nvPr>
        </p:nvSpPr>
        <p:spPr>
          <a:xfrm>
            <a:off x="416504" y="1587500"/>
            <a:ext cx="36036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196" name="Google Shape;196;p26"/>
          <p:cNvSpPr txBox="1"/>
          <p:nvPr>
            <p:ph idx="2" type="body"/>
          </p:nvPr>
        </p:nvSpPr>
        <p:spPr>
          <a:xfrm>
            <a:off x="416504" y="3429000"/>
            <a:ext cx="3603600" cy="9780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197" name="Google Shape;197;p26"/>
          <p:cNvSpPr txBox="1"/>
          <p:nvPr>
            <p:ph idx="3" type="subTitle"/>
          </p:nvPr>
        </p:nvSpPr>
        <p:spPr>
          <a:xfrm>
            <a:off x="416404" y="826275"/>
            <a:ext cx="10763100" cy="353700"/>
          </a:xfrm>
          <a:prstGeom prst="rect">
            <a:avLst/>
          </a:prstGeom>
        </p:spPr>
        <p:txBody>
          <a:bodyPr anchorCtr="0" anchor="t" bIns="0" lIns="9125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98" name="Google Shape;198;p26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532">
          <p15:clr>
            <a:schemeClr val="accent3"/>
          </p15:clr>
        </p15:guide>
        <p15:guide id="2" pos="2705">
          <p15:clr>
            <a:schemeClr val="accent3"/>
          </p15:clr>
        </p15:guide>
        <p15:guide id="3" pos="4975">
          <p15:clr>
            <a:schemeClr val="accent3"/>
          </p15:clr>
        </p15:guide>
        <p15:guide id="4" pos="5148">
          <p15:clr>
            <a:schemeClr val="accent3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AGENDA (3 itens)">
  <p:cSld name="Custom Layout_2_1_1_1_1_1_2"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2" name="Google Shape;202;p27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203" name="Google Shape;203;p27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9" name="Google Shape;219;p27"/>
          <p:cNvSpPr txBox="1"/>
          <p:nvPr>
            <p:ph type="title"/>
          </p:nvPr>
        </p:nvSpPr>
        <p:spPr>
          <a:xfrm>
            <a:off x="416504" y="2995550"/>
            <a:ext cx="1992300" cy="28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20" name="Google Shape;220;p27"/>
          <p:cNvSpPr txBox="1"/>
          <p:nvPr>
            <p:ph idx="1" type="subTitle"/>
          </p:nvPr>
        </p:nvSpPr>
        <p:spPr>
          <a:xfrm>
            <a:off x="3324782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1" name="Google Shape;221;p27"/>
          <p:cNvSpPr txBox="1"/>
          <p:nvPr>
            <p:ph idx="2" type="subTitle"/>
          </p:nvPr>
        </p:nvSpPr>
        <p:spPr>
          <a:xfrm>
            <a:off x="3324782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2" name="Google Shape;222;p27"/>
          <p:cNvSpPr txBox="1"/>
          <p:nvPr>
            <p:ph idx="3" type="subTitle"/>
          </p:nvPr>
        </p:nvSpPr>
        <p:spPr>
          <a:xfrm>
            <a:off x="3324782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3" name="Google Shape;223;p27"/>
          <p:cNvSpPr txBox="1"/>
          <p:nvPr>
            <p:ph idx="4" type="subTitle"/>
          </p:nvPr>
        </p:nvSpPr>
        <p:spPr>
          <a:xfrm>
            <a:off x="6233134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4" name="Google Shape;224;p27"/>
          <p:cNvSpPr txBox="1"/>
          <p:nvPr>
            <p:ph idx="5" type="subTitle"/>
          </p:nvPr>
        </p:nvSpPr>
        <p:spPr>
          <a:xfrm>
            <a:off x="6233134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5" name="Google Shape;225;p27"/>
          <p:cNvSpPr txBox="1"/>
          <p:nvPr>
            <p:ph idx="6" type="subTitle"/>
          </p:nvPr>
        </p:nvSpPr>
        <p:spPr>
          <a:xfrm>
            <a:off x="6233134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6" name="Google Shape;226;p27"/>
          <p:cNvSpPr txBox="1"/>
          <p:nvPr>
            <p:ph idx="7" type="subTitle"/>
          </p:nvPr>
        </p:nvSpPr>
        <p:spPr>
          <a:xfrm>
            <a:off x="9141487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7" name="Google Shape;227;p27"/>
          <p:cNvSpPr txBox="1"/>
          <p:nvPr>
            <p:ph idx="8" type="subTitle"/>
          </p:nvPr>
        </p:nvSpPr>
        <p:spPr>
          <a:xfrm>
            <a:off x="9141487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8" name="Google Shape;228;p27"/>
          <p:cNvSpPr txBox="1"/>
          <p:nvPr>
            <p:ph idx="9" type="subTitle"/>
          </p:nvPr>
        </p:nvSpPr>
        <p:spPr>
          <a:xfrm>
            <a:off x="9141487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229" name="Google Shape;229;p27"/>
          <p:cNvGrpSpPr/>
          <p:nvPr/>
        </p:nvGrpSpPr>
        <p:grpSpPr>
          <a:xfrm rot="10800000">
            <a:off x="3036750" y="1599587"/>
            <a:ext cx="341100" cy="3658815"/>
            <a:chOff x="4711177" y="1648049"/>
            <a:chExt cx="341100" cy="3658815"/>
          </a:xfrm>
        </p:grpSpPr>
        <p:grpSp>
          <p:nvGrpSpPr>
            <p:cNvPr id="230" name="Google Shape;230;p27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231" name="Google Shape;231;p27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7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3" name="Google Shape;233;p27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1922">
          <p15:clr>
            <a:schemeClr val="accent3"/>
          </p15:clr>
        </p15:guide>
        <p15:guide id="2" pos="2094">
          <p15:clr>
            <a:schemeClr val="accent3"/>
          </p15:clr>
        </p15:guide>
        <p15:guide id="3" pos="3754">
          <p15:clr>
            <a:schemeClr val="accent3"/>
          </p15:clr>
        </p15:guide>
        <p15:guide id="4" pos="3926">
          <p15:clr>
            <a:schemeClr val="accent3"/>
          </p15:clr>
        </p15:guide>
        <p15:guide id="5" pos="5586">
          <p15:clr>
            <a:schemeClr val="accent3"/>
          </p15:clr>
        </p15:guide>
        <p15:guide id="6" pos="5758">
          <p15:clr>
            <a:schemeClr val="accent3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AGENDA (6 items)">
  <p:cSld name="Custom Layout_2_1_1_1_1_1">
    <p:bg>
      <p:bgPr>
        <a:solidFill>
          <a:schemeClr val="lt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236" name="Google Shape;236;p28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7" name="Google Shape;237;p28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238" name="Google Shape;238;p28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8"/>
          <p:cNvSpPr txBox="1"/>
          <p:nvPr>
            <p:ph type="title"/>
          </p:nvPr>
        </p:nvSpPr>
        <p:spPr>
          <a:xfrm>
            <a:off x="416504" y="2995550"/>
            <a:ext cx="1992300" cy="28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55" name="Google Shape;255;p28"/>
          <p:cNvSpPr txBox="1"/>
          <p:nvPr>
            <p:ph idx="1" type="subTitle"/>
          </p:nvPr>
        </p:nvSpPr>
        <p:spPr>
          <a:xfrm>
            <a:off x="3324782" y="15714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6" name="Google Shape;256;p28"/>
          <p:cNvSpPr txBox="1"/>
          <p:nvPr>
            <p:ph idx="2" type="subTitle"/>
          </p:nvPr>
        </p:nvSpPr>
        <p:spPr>
          <a:xfrm>
            <a:off x="3324782" y="18021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7" name="Google Shape;257;p28"/>
          <p:cNvSpPr txBox="1"/>
          <p:nvPr>
            <p:ph idx="3" type="subTitle"/>
          </p:nvPr>
        </p:nvSpPr>
        <p:spPr>
          <a:xfrm>
            <a:off x="3324782" y="25265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8" name="Google Shape;258;p28"/>
          <p:cNvSpPr txBox="1"/>
          <p:nvPr>
            <p:ph idx="4" type="subTitle"/>
          </p:nvPr>
        </p:nvSpPr>
        <p:spPr>
          <a:xfrm>
            <a:off x="3324782" y="3948350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9" name="Google Shape;259;p28"/>
          <p:cNvSpPr txBox="1"/>
          <p:nvPr>
            <p:ph idx="5" type="subTitle"/>
          </p:nvPr>
        </p:nvSpPr>
        <p:spPr>
          <a:xfrm>
            <a:off x="3324782" y="4179050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0" name="Google Shape;260;p28"/>
          <p:cNvSpPr txBox="1"/>
          <p:nvPr>
            <p:ph idx="6" type="subTitle"/>
          </p:nvPr>
        </p:nvSpPr>
        <p:spPr>
          <a:xfrm>
            <a:off x="3324782" y="4903463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1" name="Google Shape;261;p28"/>
          <p:cNvSpPr txBox="1"/>
          <p:nvPr>
            <p:ph idx="7" type="subTitle"/>
          </p:nvPr>
        </p:nvSpPr>
        <p:spPr>
          <a:xfrm>
            <a:off x="6233134" y="15714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2" name="Google Shape;262;p28"/>
          <p:cNvSpPr txBox="1"/>
          <p:nvPr>
            <p:ph idx="8" type="subTitle"/>
          </p:nvPr>
        </p:nvSpPr>
        <p:spPr>
          <a:xfrm>
            <a:off x="6233134" y="18021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3" name="Google Shape;263;p28"/>
          <p:cNvSpPr txBox="1"/>
          <p:nvPr>
            <p:ph idx="9" type="subTitle"/>
          </p:nvPr>
        </p:nvSpPr>
        <p:spPr>
          <a:xfrm>
            <a:off x="6233134" y="25265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4" name="Google Shape;264;p28"/>
          <p:cNvSpPr txBox="1"/>
          <p:nvPr>
            <p:ph idx="13" type="subTitle"/>
          </p:nvPr>
        </p:nvSpPr>
        <p:spPr>
          <a:xfrm>
            <a:off x="6233134" y="3948350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5" name="Google Shape;265;p28"/>
          <p:cNvSpPr txBox="1"/>
          <p:nvPr>
            <p:ph idx="14" type="subTitle"/>
          </p:nvPr>
        </p:nvSpPr>
        <p:spPr>
          <a:xfrm>
            <a:off x="6233134" y="4179050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6" name="Google Shape;266;p28"/>
          <p:cNvSpPr txBox="1"/>
          <p:nvPr>
            <p:ph idx="15" type="subTitle"/>
          </p:nvPr>
        </p:nvSpPr>
        <p:spPr>
          <a:xfrm>
            <a:off x="6233134" y="4903463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7" name="Google Shape;267;p28"/>
          <p:cNvSpPr txBox="1"/>
          <p:nvPr>
            <p:ph idx="16" type="subTitle"/>
          </p:nvPr>
        </p:nvSpPr>
        <p:spPr>
          <a:xfrm>
            <a:off x="9141487" y="15714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8" name="Google Shape;268;p28"/>
          <p:cNvSpPr txBox="1"/>
          <p:nvPr>
            <p:ph idx="17" type="subTitle"/>
          </p:nvPr>
        </p:nvSpPr>
        <p:spPr>
          <a:xfrm>
            <a:off x="9141487" y="18021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9" name="Google Shape;269;p28"/>
          <p:cNvSpPr txBox="1"/>
          <p:nvPr>
            <p:ph idx="18" type="subTitle"/>
          </p:nvPr>
        </p:nvSpPr>
        <p:spPr>
          <a:xfrm>
            <a:off x="9141487" y="25265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0" name="Google Shape;270;p28"/>
          <p:cNvSpPr txBox="1"/>
          <p:nvPr>
            <p:ph idx="19" type="subTitle"/>
          </p:nvPr>
        </p:nvSpPr>
        <p:spPr>
          <a:xfrm>
            <a:off x="9141487" y="3948350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1" name="Google Shape;271;p28"/>
          <p:cNvSpPr txBox="1"/>
          <p:nvPr>
            <p:ph idx="20" type="subTitle"/>
          </p:nvPr>
        </p:nvSpPr>
        <p:spPr>
          <a:xfrm>
            <a:off x="9141487" y="4179050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2" name="Google Shape;272;p28"/>
          <p:cNvSpPr txBox="1"/>
          <p:nvPr>
            <p:ph idx="21" type="subTitle"/>
          </p:nvPr>
        </p:nvSpPr>
        <p:spPr>
          <a:xfrm>
            <a:off x="9141487" y="4903463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273" name="Google Shape;273;p28"/>
          <p:cNvGrpSpPr/>
          <p:nvPr/>
        </p:nvGrpSpPr>
        <p:grpSpPr>
          <a:xfrm rot="10800000">
            <a:off x="3036750" y="1599587"/>
            <a:ext cx="341100" cy="3658815"/>
            <a:chOff x="4711177" y="1648049"/>
            <a:chExt cx="341100" cy="3658815"/>
          </a:xfrm>
        </p:grpSpPr>
        <p:grpSp>
          <p:nvGrpSpPr>
            <p:cNvPr id="274" name="Google Shape;274;p28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275" name="Google Shape;275;p28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28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7" name="Google Shape;277;p28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1922">
          <p15:clr>
            <a:schemeClr val="accent3"/>
          </p15:clr>
        </p15:guide>
        <p15:guide id="2" pos="2094">
          <p15:clr>
            <a:schemeClr val="accent3"/>
          </p15:clr>
        </p15:guide>
        <p15:guide id="3" pos="3754">
          <p15:clr>
            <a:schemeClr val="accent3"/>
          </p15:clr>
        </p15:guide>
        <p15:guide id="4" pos="3926">
          <p15:clr>
            <a:schemeClr val="accent3"/>
          </p15:clr>
        </p15:guide>
        <p15:guide id="5" pos="5586">
          <p15:clr>
            <a:schemeClr val="accent3"/>
          </p15:clr>
        </p15:guide>
        <p15:guide id="6" pos="5758">
          <p15:clr>
            <a:schemeClr val="accent3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AGENDA (9 itens)">
  <p:cSld name="Custom Layout_2_1_1_1_1_1_1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280" name="Google Shape;280;p29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" name="Google Shape;281;p29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282" name="Google Shape;282;p29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9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9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9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9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9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9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8" name="Google Shape;298;p29"/>
          <p:cNvSpPr txBox="1"/>
          <p:nvPr>
            <p:ph type="title"/>
          </p:nvPr>
        </p:nvSpPr>
        <p:spPr>
          <a:xfrm>
            <a:off x="416504" y="2995550"/>
            <a:ext cx="1992300" cy="28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99" name="Google Shape;299;p29"/>
          <p:cNvSpPr txBox="1"/>
          <p:nvPr>
            <p:ph idx="1" type="subTitle"/>
          </p:nvPr>
        </p:nvSpPr>
        <p:spPr>
          <a:xfrm>
            <a:off x="3324782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0" name="Google Shape;300;p29"/>
          <p:cNvSpPr txBox="1"/>
          <p:nvPr>
            <p:ph idx="2" type="subTitle"/>
          </p:nvPr>
        </p:nvSpPr>
        <p:spPr>
          <a:xfrm>
            <a:off x="3324782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1" name="Google Shape;301;p29"/>
          <p:cNvSpPr txBox="1"/>
          <p:nvPr>
            <p:ph idx="3" type="subTitle"/>
          </p:nvPr>
        </p:nvSpPr>
        <p:spPr>
          <a:xfrm>
            <a:off x="3324782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2" name="Google Shape;302;p29"/>
          <p:cNvSpPr txBox="1"/>
          <p:nvPr>
            <p:ph idx="4" type="subTitle"/>
          </p:nvPr>
        </p:nvSpPr>
        <p:spPr>
          <a:xfrm>
            <a:off x="6233134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3" name="Google Shape;303;p29"/>
          <p:cNvSpPr txBox="1"/>
          <p:nvPr>
            <p:ph idx="5" type="subTitle"/>
          </p:nvPr>
        </p:nvSpPr>
        <p:spPr>
          <a:xfrm>
            <a:off x="6233134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4" name="Google Shape;304;p29"/>
          <p:cNvSpPr txBox="1"/>
          <p:nvPr>
            <p:ph idx="6" type="subTitle"/>
          </p:nvPr>
        </p:nvSpPr>
        <p:spPr>
          <a:xfrm>
            <a:off x="6233134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5" name="Google Shape;305;p29"/>
          <p:cNvSpPr txBox="1"/>
          <p:nvPr>
            <p:ph idx="7" type="subTitle"/>
          </p:nvPr>
        </p:nvSpPr>
        <p:spPr>
          <a:xfrm>
            <a:off x="9141487" y="2858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" name="Google Shape;306;p29"/>
          <p:cNvSpPr txBox="1"/>
          <p:nvPr>
            <p:ph idx="8" type="subTitle"/>
          </p:nvPr>
        </p:nvSpPr>
        <p:spPr>
          <a:xfrm>
            <a:off x="9141487" y="3089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7" name="Google Shape;307;p29"/>
          <p:cNvSpPr txBox="1"/>
          <p:nvPr>
            <p:ph idx="9" type="subTitle"/>
          </p:nvPr>
        </p:nvSpPr>
        <p:spPr>
          <a:xfrm>
            <a:off x="9141487" y="3813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8" name="Google Shape;308;p29"/>
          <p:cNvSpPr txBox="1"/>
          <p:nvPr>
            <p:ph idx="13" type="subTitle"/>
          </p:nvPr>
        </p:nvSpPr>
        <p:spPr>
          <a:xfrm>
            <a:off x="3324782" y="1045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9" name="Google Shape;309;p29"/>
          <p:cNvSpPr txBox="1"/>
          <p:nvPr>
            <p:ph idx="14" type="subTitle"/>
          </p:nvPr>
        </p:nvSpPr>
        <p:spPr>
          <a:xfrm>
            <a:off x="3324782" y="1276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0" name="Google Shape;310;p29"/>
          <p:cNvSpPr txBox="1"/>
          <p:nvPr>
            <p:ph idx="15" type="subTitle"/>
          </p:nvPr>
        </p:nvSpPr>
        <p:spPr>
          <a:xfrm>
            <a:off x="3324782" y="2000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1" name="Google Shape;311;p29"/>
          <p:cNvSpPr txBox="1"/>
          <p:nvPr>
            <p:ph idx="16" type="subTitle"/>
          </p:nvPr>
        </p:nvSpPr>
        <p:spPr>
          <a:xfrm>
            <a:off x="6233134" y="1045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2" name="Google Shape;312;p29"/>
          <p:cNvSpPr txBox="1"/>
          <p:nvPr>
            <p:ph idx="17" type="subTitle"/>
          </p:nvPr>
        </p:nvSpPr>
        <p:spPr>
          <a:xfrm>
            <a:off x="6233134" y="1276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3" name="Google Shape;313;p29"/>
          <p:cNvSpPr txBox="1"/>
          <p:nvPr>
            <p:ph idx="18" type="subTitle"/>
          </p:nvPr>
        </p:nvSpPr>
        <p:spPr>
          <a:xfrm>
            <a:off x="6233134" y="2000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4" name="Google Shape;314;p29"/>
          <p:cNvSpPr txBox="1"/>
          <p:nvPr>
            <p:ph idx="19" type="subTitle"/>
          </p:nvPr>
        </p:nvSpPr>
        <p:spPr>
          <a:xfrm>
            <a:off x="9141487" y="104547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5" name="Google Shape;315;p29"/>
          <p:cNvSpPr txBox="1"/>
          <p:nvPr>
            <p:ph idx="20" type="subTitle"/>
          </p:nvPr>
        </p:nvSpPr>
        <p:spPr>
          <a:xfrm>
            <a:off x="9141487" y="127617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6" name="Google Shape;316;p29"/>
          <p:cNvSpPr txBox="1"/>
          <p:nvPr>
            <p:ph idx="21" type="subTitle"/>
          </p:nvPr>
        </p:nvSpPr>
        <p:spPr>
          <a:xfrm>
            <a:off x="9141487" y="200058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7" name="Google Shape;317;p29"/>
          <p:cNvSpPr txBox="1"/>
          <p:nvPr>
            <p:ph idx="22" type="subTitle"/>
          </p:nvPr>
        </p:nvSpPr>
        <p:spPr>
          <a:xfrm>
            <a:off x="3324782" y="46163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8" name="Google Shape;318;p29"/>
          <p:cNvSpPr txBox="1"/>
          <p:nvPr>
            <p:ph idx="23" type="subTitle"/>
          </p:nvPr>
        </p:nvSpPr>
        <p:spPr>
          <a:xfrm>
            <a:off x="3324782" y="48470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9" name="Google Shape;319;p29"/>
          <p:cNvSpPr txBox="1"/>
          <p:nvPr>
            <p:ph idx="24" type="subTitle"/>
          </p:nvPr>
        </p:nvSpPr>
        <p:spPr>
          <a:xfrm>
            <a:off x="3324782" y="55714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0" name="Google Shape;320;p29"/>
          <p:cNvSpPr txBox="1"/>
          <p:nvPr>
            <p:ph idx="25" type="subTitle"/>
          </p:nvPr>
        </p:nvSpPr>
        <p:spPr>
          <a:xfrm>
            <a:off x="6233134" y="46163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1" name="Google Shape;321;p29"/>
          <p:cNvSpPr txBox="1"/>
          <p:nvPr>
            <p:ph idx="26" type="subTitle"/>
          </p:nvPr>
        </p:nvSpPr>
        <p:spPr>
          <a:xfrm>
            <a:off x="6233134" y="48470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2" name="Google Shape;322;p29"/>
          <p:cNvSpPr txBox="1"/>
          <p:nvPr>
            <p:ph idx="27" type="subTitle"/>
          </p:nvPr>
        </p:nvSpPr>
        <p:spPr>
          <a:xfrm>
            <a:off x="6233134" y="55714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3" name="Google Shape;323;p29"/>
          <p:cNvSpPr txBox="1"/>
          <p:nvPr>
            <p:ph idx="28" type="subTitle"/>
          </p:nvPr>
        </p:nvSpPr>
        <p:spPr>
          <a:xfrm>
            <a:off x="9141487" y="4616325"/>
            <a:ext cx="2634000" cy="230700"/>
          </a:xfrm>
          <a:prstGeom prst="rect">
            <a:avLst/>
          </a:prstGeom>
        </p:spPr>
        <p:txBody>
          <a:bodyPr anchorCtr="0" anchor="t" bIns="0" lIns="374900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4" name="Google Shape;324;p29"/>
          <p:cNvSpPr txBox="1"/>
          <p:nvPr>
            <p:ph idx="29" type="subTitle"/>
          </p:nvPr>
        </p:nvSpPr>
        <p:spPr>
          <a:xfrm>
            <a:off x="9141487" y="4847025"/>
            <a:ext cx="2634000" cy="712500"/>
          </a:xfrm>
          <a:prstGeom prst="rect">
            <a:avLst/>
          </a:prstGeom>
        </p:spPr>
        <p:txBody>
          <a:bodyPr anchorCtr="0" anchor="t" bIns="0" lIns="365750" spcFirstLastPara="1" rIns="36575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25" name="Google Shape;325;p29"/>
          <p:cNvSpPr txBox="1"/>
          <p:nvPr>
            <p:ph idx="30" type="subTitle"/>
          </p:nvPr>
        </p:nvSpPr>
        <p:spPr>
          <a:xfrm>
            <a:off x="9141487" y="5571438"/>
            <a:ext cx="2634000" cy="230700"/>
          </a:xfrm>
          <a:prstGeom prst="rect">
            <a:avLst/>
          </a:prstGeom>
        </p:spPr>
        <p:txBody>
          <a:bodyPr anchorCtr="0" anchor="t" bIns="0" lIns="384025" spcFirstLastPara="1" rIns="36575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326" name="Google Shape;326;p29"/>
          <p:cNvGrpSpPr/>
          <p:nvPr/>
        </p:nvGrpSpPr>
        <p:grpSpPr>
          <a:xfrm rot="10800000">
            <a:off x="3036750" y="1599587"/>
            <a:ext cx="341100" cy="3658815"/>
            <a:chOff x="4711177" y="1648049"/>
            <a:chExt cx="341100" cy="3658815"/>
          </a:xfrm>
        </p:grpSpPr>
        <p:grpSp>
          <p:nvGrpSpPr>
            <p:cNvPr id="327" name="Google Shape;327;p29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328" name="Google Shape;328;p29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29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0" name="Google Shape;330;p29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1922">
          <p15:clr>
            <a:schemeClr val="accent3"/>
          </p15:clr>
        </p15:guide>
        <p15:guide id="2" pos="2094">
          <p15:clr>
            <a:schemeClr val="accent3"/>
          </p15:clr>
        </p15:guide>
        <p15:guide id="3" pos="3754">
          <p15:clr>
            <a:schemeClr val="accent3"/>
          </p15:clr>
        </p15:guide>
        <p15:guide id="4" pos="3926">
          <p15:clr>
            <a:schemeClr val="accent3"/>
          </p15:clr>
        </p15:guide>
        <p15:guide id="5" pos="5586">
          <p15:clr>
            <a:schemeClr val="accent3"/>
          </p15:clr>
        </p15:guide>
        <p15:guide id="6" pos="5758">
          <p15:clr>
            <a:schemeClr val="accent3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CASES">
  <p:cSld name="Custom Layout_2_1_1_1_1_2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0"/>
          <p:cNvPicPr preferRelativeResize="0"/>
          <p:nvPr/>
        </p:nvPicPr>
        <p:blipFill rotWithShape="1">
          <a:blip r:embed="rId2">
            <a:alphaModFix/>
          </a:blip>
          <a:srcRect b="43484" l="0" r="0" t="43484"/>
          <a:stretch/>
        </p:blipFill>
        <p:spPr>
          <a:xfrm>
            <a:off x="-100" y="-325"/>
            <a:ext cx="12192000" cy="8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0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334" name="Google Shape;334;p30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5" name="Google Shape;335;p30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336" name="Google Shape;336;p30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2" name="Google Shape;352;p30"/>
          <p:cNvSpPr/>
          <p:nvPr>
            <p:ph idx="2" type="pic"/>
          </p:nvPr>
        </p:nvSpPr>
        <p:spPr>
          <a:xfrm>
            <a:off x="416404" y="440675"/>
            <a:ext cx="2052600" cy="452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53" name="Google Shape;353;p30"/>
          <p:cNvSpPr txBox="1"/>
          <p:nvPr>
            <p:ph idx="1" type="body"/>
          </p:nvPr>
        </p:nvSpPr>
        <p:spPr>
          <a:xfrm>
            <a:off x="416404" y="2168200"/>
            <a:ext cx="4379100" cy="234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354" name="Google Shape;354;p30"/>
          <p:cNvSpPr txBox="1"/>
          <p:nvPr>
            <p:ph idx="3" type="subTitle"/>
          </p:nvPr>
        </p:nvSpPr>
        <p:spPr>
          <a:xfrm>
            <a:off x="416454" y="5056100"/>
            <a:ext cx="2052600" cy="28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5" name="Google Shape;355;p30"/>
          <p:cNvSpPr txBox="1"/>
          <p:nvPr>
            <p:ph idx="4" type="subTitle"/>
          </p:nvPr>
        </p:nvSpPr>
        <p:spPr>
          <a:xfrm>
            <a:off x="416454" y="5364950"/>
            <a:ext cx="2052600" cy="2802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6" name="Google Shape;356;p30"/>
          <p:cNvSpPr/>
          <p:nvPr>
            <p:ph idx="5" type="pic"/>
          </p:nvPr>
        </p:nvSpPr>
        <p:spPr>
          <a:xfrm>
            <a:off x="6635535" y="298475"/>
            <a:ext cx="6422400" cy="5548500"/>
          </a:xfrm>
          <a:prstGeom prst="roundRect">
            <a:avLst>
              <a:gd fmla="val 3683" name="adj"/>
            </a:avLst>
          </a:prstGeom>
          <a:noFill/>
          <a:ln>
            <a:noFill/>
          </a:ln>
        </p:spPr>
      </p:sp>
      <p:sp>
        <p:nvSpPr>
          <p:cNvPr id="357" name="Google Shape;357;p30"/>
          <p:cNvSpPr txBox="1"/>
          <p:nvPr>
            <p:ph idx="6" type="subTitle"/>
          </p:nvPr>
        </p:nvSpPr>
        <p:spPr>
          <a:xfrm>
            <a:off x="3017230" y="5056100"/>
            <a:ext cx="2052600" cy="28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8" name="Google Shape;358;p30"/>
          <p:cNvSpPr txBox="1"/>
          <p:nvPr>
            <p:ph idx="7" type="subTitle"/>
          </p:nvPr>
        </p:nvSpPr>
        <p:spPr>
          <a:xfrm>
            <a:off x="3017230" y="5364950"/>
            <a:ext cx="2052600" cy="2802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9" name="Google Shape;359;p30"/>
          <p:cNvSpPr txBox="1"/>
          <p:nvPr>
            <p:ph type="title"/>
          </p:nvPr>
        </p:nvSpPr>
        <p:spPr>
          <a:xfrm>
            <a:off x="416504" y="1129600"/>
            <a:ext cx="56796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grpSp>
        <p:nvGrpSpPr>
          <p:cNvPr id="360" name="Google Shape;360;p30"/>
          <p:cNvGrpSpPr/>
          <p:nvPr/>
        </p:nvGrpSpPr>
        <p:grpSpPr>
          <a:xfrm rot="10800000">
            <a:off x="6060669" y="1824153"/>
            <a:ext cx="341100" cy="3658815"/>
            <a:chOff x="4711177" y="1648049"/>
            <a:chExt cx="341100" cy="3658815"/>
          </a:xfrm>
        </p:grpSpPr>
        <p:grpSp>
          <p:nvGrpSpPr>
            <p:cNvPr id="361" name="Google Shape;361;p30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362" name="Google Shape;362;p30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0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4" name="Google Shape;364;p30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3840">
          <p15:clr>
            <a:schemeClr val="accent3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e TELUS INTRO">
  <p:cSld name="Custom Layout_2_1_1_1_1_2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31"/>
          <p:cNvPicPr preferRelativeResize="0"/>
          <p:nvPr/>
        </p:nvPicPr>
        <p:blipFill rotWithShape="1">
          <a:blip r:embed="rId2">
            <a:alphaModFix/>
          </a:blip>
          <a:srcRect b="0" l="14869" r="14594" t="0"/>
          <a:stretch/>
        </p:blipFill>
        <p:spPr>
          <a:xfrm rot="10800000">
            <a:off x="-18330" y="0"/>
            <a:ext cx="12210330" cy="68873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1"/>
          <p:cNvSpPr/>
          <p:nvPr/>
        </p:nvSpPr>
        <p:spPr>
          <a:xfrm>
            <a:off x="-18330" y="0"/>
            <a:ext cx="12262800" cy="6887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1"/>
          <p:cNvSpPr txBox="1"/>
          <p:nvPr/>
        </p:nvSpPr>
        <p:spPr>
          <a:xfrm>
            <a:off x="11074938" y="620689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chemeClr val="dk1"/>
                </a:solidFill>
              </a:rPr>
              <a:t>‹#›</a:t>
            </a:fld>
            <a:endParaRPr sz="900">
              <a:solidFill>
                <a:schemeClr val="dk1"/>
              </a:solidFill>
            </a:endParaRPr>
          </a:p>
        </p:txBody>
      </p:sp>
      <p:sp>
        <p:nvSpPr>
          <p:cNvPr id="369" name="Google Shape;369;p31"/>
          <p:cNvSpPr txBox="1"/>
          <p:nvPr/>
        </p:nvSpPr>
        <p:spPr>
          <a:xfrm>
            <a:off x="1752780" y="6357487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900">
                <a:solidFill>
                  <a:schemeClr val="dk1"/>
                </a:solidFill>
              </a:rPr>
              <a:t>|   C</a:t>
            </a: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onfidential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0" name="Google Shape;370;p31"/>
          <p:cNvGrpSpPr/>
          <p:nvPr/>
        </p:nvGrpSpPr>
        <p:grpSpPr>
          <a:xfrm>
            <a:off x="491096" y="6406052"/>
            <a:ext cx="1154563" cy="146791"/>
            <a:chOff x="3146659" y="5142869"/>
            <a:chExt cx="1162702" cy="147796"/>
          </a:xfrm>
        </p:grpSpPr>
        <p:sp>
          <p:nvSpPr>
            <p:cNvPr id="371" name="Google Shape;371;p31"/>
            <p:cNvSpPr/>
            <p:nvPr/>
          </p:nvSpPr>
          <p:spPr>
            <a:xfrm>
              <a:off x="3925681" y="5167918"/>
              <a:ext cx="17118" cy="17010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3992798" y="5167918"/>
              <a:ext cx="69768" cy="8186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4071446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094320" y="5189099"/>
              <a:ext cx="57834" cy="8461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4163913" y="5168607"/>
              <a:ext cx="14040" cy="81162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4184718" y="5173432"/>
              <a:ext cx="33048" cy="76734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4223134" y="5189068"/>
              <a:ext cx="57672" cy="62100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4287869" y="5167918"/>
              <a:ext cx="21492" cy="82242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3550897" y="5167886"/>
              <a:ext cx="56754" cy="81864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3649035" y="5167886"/>
              <a:ext cx="58752" cy="81864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3846438" y="5165505"/>
              <a:ext cx="74898" cy="8596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3446493" y="5167886"/>
              <a:ext cx="71388" cy="81864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3736331" y="5167886"/>
              <a:ext cx="74844" cy="83322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3322097" y="5145433"/>
              <a:ext cx="136300" cy="36374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146659" y="5142869"/>
              <a:ext cx="245254" cy="147796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173763" y="5172336"/>
              <a:ext cx="148554" cy="45576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7" name="Google Shape;387;p31"/>
          <p:cNvSpPr txBox="1"/>
          <p:nvPr>
            <p:ph type="title"/>
          </p:nvPr>
        </p:nvSpPr>
        <p:spPr>
          <a:xfrm>
            <a:off x="1011503" y="1191875"/>
            <a:ext cx="4379100" cy="465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388" name="Google Shape;388;p31"/>
          <p:cNvSpPr txBox="1"/>
          <p:nvPr>
            <p:ph idx="1" type="body"/>
          </p:nvPr>
        </p:nvSpPr>
        <p:spPr>
          <a:xfrm>
            <a:off x="6692349" y="1863375"/>
            <a:ext cx="4182000" cy="8799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389" name="Google Shape;389;p31"/>
          <p:cNvSpPr txBox="1"/>
          <p:nvPr>
            <p:ph idx="2" type="subTitle"/>
          </p:nvPr>
        </p:nvSpPr>
        <p:spPr>
          <a:xfrm>
            <a:off x="6692349" y="29411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0" name="Google Shape;390;p31"/>
          <p:cNvSpPr txBox="1"/>
          <p:nvPr>
            <p:ph idx="3" type="body"/>
          </p:nvPr>
        </p:nvSpPr>
        <p:spPr>
          <a:xfrm>
            <a:off x="6692349" y="34346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91" name="Google Shape;391;p31"/>
          <p:cNvSpPr txBox="1"/>
          <p:nvPr>
            <p:ph idx="4" type="subTitle"/>
          </p:nvPr>
        </p:nvSpPr>
        <p:spPr>
          <a:xfrm>
            <a:off x="8991049" y="29411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2" name="Google Shape;392;p31"/>
          <p:cNvSpPr txBox="1"/>
          <p:nvPr>
            <p:ph idx="5" type="body"/>
          </p:nvPr>
        </p:nvSpPr>
        <p:spPr>
          <a:xfrm>
            <a:off x="8991049" y="34346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93" name="Google Shape;393;p31"/>
          <p:cNvSpPr txBox="1"/>
          <p:nvPr>
            <p:ph idx="6" type="subTitle"/>
          </p:nvPr>
        </p:nvSpPr>
        <p:spPr>
          <a:xfrm>
            <a:off x="6692349" y="41572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4" name="Google Shape;394;p31"/>
          <p:cNvSpPr txBox="1"/>
          <p:nvPr>
            <p:ph idx="7" type="body"/>
          </p:nvPr>
        </p:nvSpPr>
        <p:spPr>
          <a:xfrm>
            <a:off x="6692349" y="46507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95" name="Google Shape;395;p31"/>
          <p:cNvSpPr txBox="1"/>
          <p:nvPr>
            <p:ph idx="8" type="subTitle"/>
          </p:nvPr>
        </p:nvSpPr>
        <p:spPr>
          <a:xfrm>
            <a:off x="8991049" y="4157275"/>
            <a:ext cx="1883700" cy="37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/>
        </p:txBody>
      </p:sp>
      <p:sp>
        <p:nvSpPr>
          <p:cNvPr id="396" name="Google Shape;396;p31"/>
          <p:cNvSpPr txBox="1"/>
          <p:nvPr>
            <p:ph idx="9" type="body"/>
          </p:nvPr>
        </p:nvSpPr>
        <p:spPr>
          <a:xfrm>
            <a:off x="8991049" y="4650775"/>
            <a:ext cx="1883700" cy="524700"/>
          </a:xfrm>
          <a:prstGeom prst="rect">
            <a:avLst/>
          </a:prstGeom>
        </p:spPr>
        <p:txBody>
          <a:bodyPr anchorCtr="0" anchor="t" bIns="0" lIns="4570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grpSp>
        <p:nvGrpSpPr>
          <p:cNvPr id="397" name="Google Shape;397;p31"/>
          <p:cNvGrpSpPr/>
          <p:nvPr/>
        </p:nvGrpSpPr>
        <p:grpSpPr>
          <a:xfrm>
            <a:off x="5769727" y="2188187"/>
            <a:ext cx="341100" cy="3658815"/>
            <a:chOff x="4711177" y="1648049"/>
            <a:chExt cx="341100" cy="3658815"/>
          </a:xfrm>
        </p:grpSpPr>
        <p:grpSp>
          <p:nvGrpSpPr>
            <p:cNvPr id="398" name="Google Shape;398;p31"/>
            <p:cNvGrpSpPr/>
            <p:nvPr/>
          </p:nvGrpSpPr>
          <p:grpSpPr>
            <a:xfrm>
              <a:off x="4712819" y="1648049"/>
              <a:ext cx="322839" cy="3658815"/>
              <a:chOff x="5782875" y="1520825"/>
              <a:chExt cx="495000" cy="4036200"/>
            </a:xfrm>
          </p:grpSpPr>
          <p:sp>
            <p:nvSpPr>
              <p:cNvPr id="399" name="Google Shape;399;p31"/>
              <p:cNvSpPr/>
              <p:nvPr/>
            </p:nvSpPr>
            <p:spPr>
              <a:xfrm>
                <a:off x="5782875" y="15208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31"/>
              <p:cNvSpPr/>
              <p:nvPr/>
            </p:nvSpPr>
            <p:spPr>
              <a:xfrm flipH="1" rot="10800000">
                <a:off x="5782875" y="3538925"/>
                <a:ext cx="495000" cy="2018100"/>
              </a:xfrm>
              <a:prstGeom prst="rect">
                <a:avLst/>
              </a:prstGeom>
              <a:gradFill>
                <a:gsLst>
                  <a:gs pos="0">
                    <a:srgbClr val="BFBFBF">
                      <a:alpha val="0"/>
                    </a:srgbClr>
                  </a:gs>
                  <a:gs pos="52000">
                    <a:srgbClr val="BFBFBF">
                      <a:alpha val="0"/>
                    </a:srgbClr>
                  </a:gs>
                  <a:gs pos="100000">
                    <a:srgbClr val="BEBEBE"/>
                  </a:gs>
                </a:gsLst>
                <a:lin ang="599887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1" name="Google Shape;401;p31"/>
            <p:cNvSpPr/>
            <p:nvPr/>
          </p:nvSpPr>
          <p:spPr>
            <a:xfrm rot="5400000">
              <a:off x="3062377" y="3306900"/>
              <a:ext cx="3638700" cy="3411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751">
          <p15:clr>
            <a:schemeClr val="accent3"/>
          </p15:clr>
        </p15:guide>
        <p15:guide id="2" pos="3840">
          <p15:clr>
            <a:schemeClr val="accent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ENDING (ALT)">
  <p:cSld name="CUSTOM_1_1_2_1_2_1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2"/>
          <p:cNvSpPr/>
          <p:nvPr/>
        </p:nvSpPr>
        <p:spPr>
          <a:xfrm>
            <a:off x="-4601" y="150"/>
            <a:ext cx="12192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4" name="Google Shape;404;p32"/>
          <p:cNvPicPr preferRelativeResize="0"/>
          <p:nvPr/>
        </p:nvPicPr>
        <p:blipFill rotWithShape="1">
          <a:blip r:embed="rId3">
            <a:alphaModFix/>
          </a:blip>
          <a:srcRect b="0" l="5354" r="23633" t="0"/>
          <a:stretch/>
        </p:blipFill>
        <p:spPr>
          <a:xfrm rot="10800000">
            <a:off x="-117477" y="-28600"/>
            <a:ext cx="12343260" cy="6915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32"/>
          <p:cNvGrpSpPr/>
          <p:nvPr/>
        </p:nvGrpSpPr>
        <p:grpSpPr>
          <a:xfrm>
            <a:off x="1011708" y="3079748"/>
            <a:ext cx="2749112" cy="349260"/>
            <a:chOff x="6033602" y="5442469"/>
            <a:chExt cx="12316811" cy="1565488"/>
          </a:xfrm>
        </p:grpSpPr>
        <p:sp>
          <p:nvSpPr>
            <p:cNvPr id="406" name="Google Shape;406;p32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2" name="Google Shape;422;p32"/>
          <p:cNvSpPr txBox="1"/>
          <p:nvPr>
            <p:ph idx="1" type="subTitle"/>
          </p:nvPr>
        </p:nvSpPr>
        <p:spPr>
          <a:xfrm>
            <a:off x="1011453" y="3765900"/>
            <a:ext cx="10167900" cy="4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c ENDING (ALT 2)">
  <p:cSld name="CUSTOM_1_1_2_1_2_1_1_1">
    <p:bg>
      <p:bgPr>
        <a:solidFill>
          <a:schemeClr val="lt1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3"/>
          <p:cNvSpPr/>
          <p:nvPr/>
        </p:nvSpPr>
        <p:spPr>
          <a:xfrm>
            <a:off x="416300" y="353700"/>
            <a:ext cx="11356500" cy="6158400"/>
          </a:xfrm>
          <a:prstGeom prst="roundRect">
            <a:avLst>
              <a:gd fmla="val 3735" name="adj"/>
            </a:avLst>
          </a:prstGeom>
          <a:solidFill>
            <a:srgbClr val="F2EF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5" name="Google Shape;425;p33"/>
          <p:cNvPicPr preferRelativeResize="0"/>
          <p:nvPr/>
        </p:nvPicPr>
        <p:blipFill rotWithShape="1">
          <a:blip r:embed="rId2">
            <a:alphaModFix amt="40000"/>
          </a:blip>
          <a:srcRect b="5436" l="7918" r="26691" t="5436"/>
          <a:stretch/>
        </p:blipFill>
        <p:spPr>
          <a:xfrm rot="10800000">
            <a:off x="414575" y="347425"/>
            <a:ext cx="11362800" cy="6163200"/>
          </a:xfrm>
          <a:prstGeom prst="roundRect">
            <a:avLst>
              <a:gd fmla="val 3818" name="adj"/>
            </a:avLst>
          </a:prstGeom>
          <a:noFill/>
          <a:ln>
            <a:noFill/>
          </a:ln>
        </p:spPr>
      </p:pic>
      <p:sp>
        <p:nvSpPr>
          <p:cNvPr id="426" name="Google Shape;426;p33"/>
          <p:cNvSpPr txBox="1"/>
          <p:nvPr>
            <p:ph type="title"/>
          </p:nvPr>
        </p:nvSpPr>
        <p:spPr>
          <a:xfrm>
            <a:off x="1011453" y="3574725"/>
            <a:ext cx="5069400" cy="22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427" name="Google Shape;427;p33"/>
          <p:cNvGrpSpPr/>
          <p:nvPr/>
        </p:nvGrpSpPr>
        <p:grpSpPr>
          <a:xfrm>
            <a:off x="899630" y="2898423"/>
            <a:ext cx="2749112" cy="349260"/>
            <a:chOff x="6033602" y="5442469"/>
            <a:chExt cx="12316811" cy="1565488"/>
          </a:xfrm>
        </p:grpSpPr>
        <p:sp>
          <p:nvSpPr>
            <p:cNvPr id="428" name="Google Shape;428;p33"/>
            <p:cNvSpPr/>
            <p:nvPr/>
          </p:nvSpPr>
          <p:spPr>
            <a:xfrm>
              <a:off x="14285957" y="5707821"/>
              <a:ext cx="181224" cy="180252"/>
            </a:xfrm>
            <a:custGeom>
              <a:rect b="b" l="l" r="r" t="t"/>
              <a:pathLst>
                <a:path extrusionOk="0" h="21600" w="21600">
                  <a:moveTo>
                    <a:pt x="10840" y="0"/>
                  </a:moveTo>
                  <a:cubicBezTo>
                    <a:pt x="16695" y="0"/>
                    <a:pt x="21600" y="4654"/>
                    <a:pt x="21600" y="10740"/>
                  </a:cubicBezTo>
                  <a:cubicBezTo>
                    <a:pt x="21600" y="16827"/>
                    <a:pt x="16695" y="21600"/>
                    <a:pt x="10840" y="21600"/>
                  </a:cubicBezTo>
                  <a:cubicBezTo>
                    <a:pt x="4985" y="21600"/>
                    <a:pt x="0" y="16946"/>
                    <a:pt x="0" y="10740"/>
                  </a:cubicBezTo>
                  <a:cubicBezTo>
                    <a:pt x="0" y="4535"/>
                    <a:pt x="4945" y="0"/>
                    <a:pt x="10840" y="0"/>
                  </a:cubicBezTo>
                  <a:close/>
                  <a:moveTo>
                    <a:pt x="10840" y="20009"/>
                  </a:moveTo>
                  <a:cubicBezTo>
                    <a:pt x="15824" y="20009"/>
                    <a:pt x="19662" y="16031"/>
                    <a:pt x="19662" y="10740"/>
                  </a:cubicBezTo>
                  <a:cubicBezTo>
                    <a:pt x="19662" y="5450"/>
                    <a:pt x="15824" y="1591"/>
                    <a:pt x="10840" y="1591"/>
                  </a:cubicBezTo>
                  <a:cubicBezTo>
                    <a:pt x="5855" y="1591"/>
                    <a:pt x="1978" y="5569"/>
                    <a:pt x="1978" y="10740"/>
                  </a:cubicBezTo>
                  <a:cubicBezTo>
                    <a:pt x="1978" y="15912"/>
                    <a:pt x="5815" y="20009"/>
                    <a:pt x="10840" y="20009"/>
                  </a:cubicBezTo>
                  <a:close/>
                  <a:moveTo>
                    <a:pt x="6646" y="4455"/>
                  </a:moveTo>
                  <a:lnTo>
                    <a:pt x="11512" y="4455"/>
                  </a:lnTo>
                  <a:cubicBezTo>
                    <a:pt x="14479" y="4455"/>
                    <a:pt x="15903" y="5649"/>
                    <a:pt x="15903" y="8075"/>
                  </a:cubicBezTo>
                  <a:cubicBezTo>
                    <a:pt x="15903" y="10343"/>
                    <a:pt x="14479" y="11297"/>
                    <a:pt x="12580" y="11496"/>
                  </a:cubicBezTo>
                  <a:lnTo>
                    <a:pt x="16180" y="17065"/>
                  </a:lnTo>
                  <a:lnTo>
                    <a:pt x="14084" y="17065"/>
                  </a:lnTo>
                  <a:lnTo>
                    <a:pt x="10681" y="11655"/>
                  </a:lnTo>
                  <a:lnTo>
                    <a:pt x="8624" y="11655"/>
                  </a:lnTo>
                  <a:lnTo>
                    <a:pt x="8624" y="17065"/>
                  </a:lnTo>
                  <a:lnTo>
                    <a:pt x="6686" y="17065"/>
                  </a:lnTo>
                  <a:lnTo>
                    <a:pt x="6686" y="4455"/>
                  </a:lnTo>
                  <a:lnTo>
                    <a:pt x="6646" y="4455"/>
                  </a:lnTo>
                  <a:close/>
                  <a:moveTo>
                    <a:pt x="8585" y="10064"/>
                  </a:moveTo>
                  <a:lnTo>
                    <a:pt x="10642" y="10064"/>
                  </a:lnTo>
                  <a:cubicBezTo>
                    <a:pt x="12343" y="10064"/>
                    <a:pt x="13965" y="9985"/>
                    <a:pt x="13965" y="7996"/>
                  </a:cubicBezTo>
                  <a:cubicBezTo>
                    <a:pt x="13965" y="6325"/>
                    <a:pt x="12541" y="6046"/>
                    <a:pt x="11196" y="6046"/>
                  </a:cubicBezTo>
                  <a:lnTo>
                    <a:pt x="8624" y="6046"/>
                  </a:lnTo>
                  <a:lnTo>
                    <a:pt x="8585" y="10064"/>
                  </a:lnTo>
                  <a:lnTo>
                    <a:pt x="8585" y="10064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14996943" y="5707821"/>
              <a:ext cx="739206" cy="8669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9040" y="0"/>
                  </a:lnTo>
                  <a:cubicBezTo>
                    <a:pt x="16974" y="0"/>
                    <a:pt x="21600" y="4126"/>
                    <a:pt x="21600" y="10800"/>
                  </a:cubicBezTo>
                  <a:cubicBezTo>
                    <a:pt x="21600" y="17474"/>
                    <a:pt x="16974" y="21600"/>
                    <a:pt x="9040" y="21600"/>
                  </a:cubicBezTo>
                  <a:lnTo>
                    <a:pt x="0" y="21600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9001" y="18755"/>
                  </a:moveTo>
                  <a:cubicBezTo>
                    <a:pt x="14588" y="18755"/>
                    <a:pt x="17614" y="15844"/>
                    <a:pt x="17614" y="10800"/>
                  </a:cubicBezTo>
                  <a:cubicBezTo>
                    <a:pt x="17614" y="5756"/>
                    <a:pt x="14588" y="2853"/>
                    <a:pt x="9001" y="2853"/>
                  </a:cubicBezTo>
                  <a:lnTo>
                    <a:pt x="3802" y="2853"/>
                  </a:lnTo>
                  <a:lnTo>
                    <a:pt x="3802" y="18755"/>
                  </a:lnTo>
                  <a:lnTo>
                    <a:pt x="9001" y="18755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15830079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16072387" y="5932203"/>
              <a:ext cx="612738" cy="896508"/>
            </a:xfrm>
            <a:custGeom>
              <a:rect b="b" l="l" r="r" t="t"/>
              <a:pathLst>
                <a:path extrusionOk="0" h="21600" w="21600">
                  <a:moveTo>
                    <a:pt x="1252" y="16546"/>
                  </a:moveTo>
                  <a:lnTo>
                    <a:pt x="5546" y="16546"/>
                  </a:lnTo>
                  <a:cubicBezTo>
                    <a:pt x="5886" y="18337"/>
                    <a:pt x="7828" y="19217"/>
                    <a:pt x="11081" y="19217"/>
                  </a:cubicBezTo>
                  <a:cubicBezTo>
                    <a:pt x="15118" y="19217"/>
                    <a:pt x="17306" y="17777"/>
                    <a:pt x="17306" y="14994"/>
                  </a:cubicBezTo>
                  <a:lnTo>
                    <a:pt x="17306" y="13323"/>
                  </a:lnTo>
                  <a:cubicBezTo>
                    <a:pt x="15714" y="14819"/>
                    <a:pt x="13316" y="15674"/>
                    <a:pt x="10180" y="15674"/>
                  </a:cubicBezTo>
                  <a:cubicBezTo>
                    <a:pt x="4037" y="15674"/>
                    <a:pt x="0" y="12563"/>
                    <a:pt x="0" y="7837"/>
                  </a:cubicBezTo>
                  <a:cubicBezTo>
                    <a:pt x="0" y="3111"/>
                    <a:pt x="3990" y="0"/>
                    <a:pt x="10133" y="0"/>
                  </a:cubicBezTo>
                  <a:cubicBezTo>
                    <a:pt x="13398" y="0"/>
                    <a:pt x="15890" y="936"/>
                    <a:pt x="17481" y="2495"/>
                  </a:cubicBezTo>
                  <a:lnTo>
                    <a:pt x="17481" y="352"/>
                  </a:lnTo>
                  <a:lnTo>
                    <a:pt x="21600" y="352"/>
                  </a:lnTo>
                  <a:lnTo>
                    <a:pt x="21600" y="14938"/>
                  </a:lnTo>
                  <a:cubicBezTo>
                    <a:pt x="21600" y="18897"/>
                    <a:pt x="18125" y="21600"/>
                    <a:pt x="11034" y="21600"/>
                  </a:cubicBezTo>
                  <a:cubicBezTo>
                    <a:pt x="5020" y="21600"/>
                    <a:pt x="1673" y="19577"/>
                    <a:pt x="1240" y="16554"/>
                  </a:cubicBezTo>
                  <a:lnTo>
                    <a:pt x="1252" y="16546"/>
                  </a:lnTo>
                  <a:close/>
                  <a:moveTo>
                    <a:pt x="17434" y="7829"/>
                  </a:moveTo>
                  <a:cubicBezTo>
                    <a:pt x="17434" y="4454"/>
                    <a:pt x="14895" y="2519"/>
                    <a:pt x="10952" y="2519"/>
                  </a:cubicBezTo>
                  <a:cubicBezTo>
                    <a:pt x="7009" y="2519"/>
                    <a:pt x="4470" y="4574"/>
                    <a:pt x="4470" y="7829"/>
                  </a:cubicBezTo>
                  <a:cubicBezTo>
                    <a:pt x="4470" y="11084"/>
                    <a:pt x="7009" y="13139"/>
                    <a:pt x="10952" y="13139"/>
                  </a:cubicBezTo>
                  <a:cubicBezTo>
                    <a:pt x="14895" y="13139"/>
                    <a:pt x="17434" y="11204"/>
                    <a:pt x="17434" y="7829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16809593" y="5715123"/>
              <a:ext cx="148716" cy="860004"/>
            </a:xfrm>
            <a:custGeom>
              <a:rect b="b" l="l" r="r" t="t"/>
              <a:pathLst>
                <a:path extrusionOk="0" h="21600" w="21600">
                  <a:moveTo>
                    <a:pt x="0" y="1867"/>
                  </a:moveTo>
                  <a:cubicBezTo>
                    <a:pt x="0" y="859"/>
                    <a:pt x="4773" y="0"/>
                    <a:pt x="10800" y="0"/>
                  </a:cubicBezTo>
                  <a:cubicBezTo>
                    <a:pt x="16827" y="0"/>
                    <a:pt x="21600" y="825"/>
                    <a:pt x="21600" y="1867"/>
                  </a:cubicBezTo>
                  <a:cubicBezTo>
                    <a:pt x="21600" y="2909"/>
                    <a:pt x="16827" y="3735"/>
                    <a:pt x="10800" y="3735"/>
                  </a:cubicBezTo>
                  <a:cubicBezTo>
                    <a:pt x="4773" y="3735"/>
                    <a:pt x="0" y="2909"/>
                    <a:pt x="0" y="1867"/>
                  </a:cubicBezTo>
                  <a:close/>
                  <a:moveTo>
                    <a:pt x="1929" y="5811"/>
                  </a:moveTo>
                  <a:lnTo>
                    <a:pt x="19623" y="5811"/>
                  </a:lnTo>
                  <a:lnTo>
                    <a:pt x="19623" y="21600"/>
                  </a:lnTo>
                  <a:lnTo>
                    <a:pt x="1929" y="21600"/>
                  </a:lnTo>
                  <a:cubicBezTo>
                    <a:pt x="1929" y="21600"/>
                    <a:pt x="1929" y="5811"/>
                    <a:pt x="1929" y="5811"/>
                  </a:cubicBez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17029995" y="5766240"/>
              <a:ext cx="349866" cy="812916"/>
            </a:xfrm>
            <a:custGeom>
              <a:rect b="b" l="l" r="r" t="t"/>
              <a:pathLst>
                <a:path extrusionOk="0" h="21600" w="21600">
                  <a:moveTo>
                    <a:pt x="6250" y="17772"/>
                  </a:moveTo>
                  <a:lnTo>
                    <a:pt x="6250" y="7444"/>
                  </a:lnTo>
                  <a:lnTo>
                    <a:pt x="0" y="7444"/>
                  </a:lnTo>
                  <a:lnTo>
                    <a:pt x="0" y="4789"/>
                  </a:lnTo>
                  <a:lnTo>
                    <a:pt x="6250" y="4789"/>
                  </a:lnTo>
                  <a:lnTo>
                    <a:pt x="6250" y="0"/>
                  </a:lnTo>
                  <a:lnTo>
                    <a:pt x="13772" y="0"/>
                  </a:lnTo>
                  <a:lnTo>
                    <a:pt x="13772" y="4789"/>
                  </a:lnTo>
                  <a:lnTo>
                    <a:pt x="21600" y="4789"/>
                  </a:lnTo>
                  <a:lnTo>
                    <a:pt x="21600" y="7444"/>
                  </a:lnTo>
                  <a:lnTo>
                    <a:pt x="13772" y="7444"/>
                  </a:lnTo>
                  <a:lnTo>
                    <a:pt x="13772" y="17481"/>
                  </a:lnTo>
                  <a:cubicBezTo>
                    <a:pt x="13772" y="18451"/>
                    <a:pt x="14899" y="18910"/>
                    <a:pt x="18219" y="18910"/>
                  </a:cubicBezTo>
                  <a:lnTo>
                    <a:pt x="21600" y="18910"/>
                  </a:lnTo>
                  <a:lnTo>
                    <a:pt x="21600" y="21503"/>
                  </a:lnTo>
                  <a:cubicBezTo>
                    <a:pt x="19940" y="21565"/>
                    <a:pt x="18362" y="21600"/>
                    <a:pt x="17009" y="21600"/>
                  </a:cubicBezTo>
                  <a:cubicBezTo>
                    <a:pt x="10021" y="21600"/>
                    <a:pt x="6250" y="20568"/>
                    <a:pt x="6250" y="17772"/>
                  </a:cubicBezTo>
                  <a:lnTo>
                    <a:pt x="6250" y="17772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17436936" y="5931871"/>
              <a:ext cx="611064" cy="657882"/>
            </a:xfrm>
            <a:custGeom>
              <a:rect b="b" l="l" r="r" t="t"/>
              <a:pathLst>
                <a:path extrusionOk="0" h="21600" w="21600">
                  <a:moveTo>
                    <a:pt x="15159" y="18320"/>
                  </a:moveTo>
                  <a:cubicBezTo>
                    <a:pt x="13657" y="20477"/>
                    <a:pt x="11158" y="21600"/>
                    <a:pt x="7920" y="21600"/>
                  </a:cubicBezTo>
                  <a:cubicBezTo>
                    <a:pt x="3144" y="21600"/>
                    <a:pt x="0" y="19442"/>
                    <a:pt x="0" y="15475"/>
                  </a:cubicBezTo>
                  <a:cubicBezTo>
                    <a:pt x="0" y="12151"/>
                    <a:pt x="2147" y="9634"/>
                    <a:pt x="8354" y="9078"/>
                  </a:cubicBezTo>
                  <a:lnTo>
                    <a:pt x="11627" y="8762"/>
                  </a:lnTo>
                  <a:cubicBezTo>
                    <a:pt x="13774" y="8522"/>
                    <a:pt x="14948" y="7847"/>
                    <a:pt x="14948" y="6168"/>
                  </a:cubicBezTo>
                  <a:cubicBezTo>
                    <a:pt x="14948" y="4250"/>
                    <a:pt x="13868" y="3204"/>
                    <a:pt x="10383" y="3204"/>
                  </a:cubicBezTo>
                  <a:cubicBezTo>
                    <a:pt x="6899" y="3204"/>
                    <a:pt x="5432" y="4119"/>
                    <a:pt x="5221" y="6920"/>
                  </a:cubicBezTo>
                  <a:lnTo>
                    <a:pt x="962" y="6920"/>
                  </a:lnTo>
                  <a:cubicBezTo>
                    <a:pt x="1220" y="2757"/>
                    <a:pt x="3719" y="0"/>
                    <a:pt x="10395" y="0"/>
                  </a:cubicBezTo>
                  <a:cubicBezTo>
                    <a:pt x="17071" y="0"/>
                    <a:pt x="19183" y="2485"/>
                    <a:pt x="19183" y="6081"/>
                  </a:cubicBezTo>
                  <a:lnTo>
                    <a:pt x="19183" y="17001"/>
                  </a:lnTo>
                  <a:cubicBezTo>
                    <a:pt x="19183" y="17644"/>
                    <a:pt x="19523" y="18036"/>
                    <a:pt x="20392" y="18036"/>
                  </a:cubicBezTo>
                  <a:lnTo>
                    <a:pt x="21600" y="18036"/>
                  </a:lnTo>
                  <a:lnTo>
                    <a:pt x="21600" y="21120"/>
                  </a:lnTo>
                  <a:cubicBezTo>
                    <a:pt x="20955" y="21197"/>
                    <a:pt x="20180" y="21240"/>
                    <a:pt x="19488" y="21240"/>
                  </a:cubicBezTo>
                  <a:cubicBezTo>
                    <a:pt x="16731" y="21240"/>
                    <a:pt x="15487" y="20325"/>
                    <a:pt x="15182" y="18320"/>
                  </a:cubicBezTo>
                  <a:lnTo>
                    <a:pt x="15159" y="18320"/>
                  </a:lnTo>
                  <a:close/>
                  <a:moveTo>
                    <a:pt x="8577" y="18483"/>
                  </a:moveTo>
                  <a:cubicBezTo>
                    <a:pt x="11721" y="18483"/>
                    <a:pt x="14948" y="16848"/>
                    <a:pt x="14948" y="12969"/>
                  </a:cubicBezTo>
                  <a:lnTo>
                    <a:pt x="14948" y="10811"/>
                  </a:lnTo>
                  <a:cubicBezTo>
                    <a:pt x="14302" y="11290"/>
                    <a:pt x="13399" y="11530"/>
                    <a:pt x="12190" y="11650"/>
                  </a:cubicBezTo>
                  <a:lnTo>
                    <a:pt x="9093" y="11966"/>
                  </a:lnTo>
                  <a:cubicBezTo>
                    <a:pt x="5514" y="12369"/>
                    <a:pt x="4447" y="13525"/>
                    <a:pt x="4447" y="15366"/>
                  </a:cubicBezTo>
                  <a:cubicBezTo>
                    <a:pt x="4447" y="17208"/>
                    <a:pt x="5784" y="18483"/>
                    <a:pt x="8577" y="18483"/>
                  </a:cubicBezTo>
                  <a:lnTo>
                    <a:pt x="8577" y="18483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18122695" y="5707821"/>
              <a:ext cx="227718" cy="871290"/>
            </a:xfrm>
            <a:custGeom>
              <a:rect b="b" l="l" r="r" t="t"/>
              <a:pathLst>
                <a:path extrusionOk="0" h="21600" w="21600">
                  <a:moveTo>
                    <a:pt x="0" y="18029"/>
                  </a:moveTo>
                  <a:lnTo>
                    <a:pt x="0" y="0"/>
                  </a:lnTo>
                  <a:lnTo>
                    <a:pt x="11556" y="0"/>
                  </a:lnTo>
                  <a:lnTo>
                    <a:pt x="11556" y="17757"/>
                  </a:lnTo>
                  <a:cubicBezTo>
                    <a:pt x="11556" y="18662"/>
                    <a:pt x="13067" y="19090"/>
                    <a:pt x="17318" y="19090"/>
                  </a:cubicBezTo>
                  <a:lnTo>
                    <a:pt x="21600" y="19090"/>
                  </a:lnTo>
                  <a:lnTo>
                    <a:pt x="21600" y="21509"/>
                  </a:lnTo>
                  <a:cubicBezTo>
                    <a:pt x="19301" y="21567"/>
                    <a:pt x="16971" y="21600"/>
                    <a:pt x="15145" y="21600"/>
                  </a:cubicBezTo>
                  <a:cubicBezTo>
                    <a:pt x="5321" y="21600"/>
                    <a:pt x="0" y="20637"/>
                    <a:pt x="0" y="18029"/>
                  </a:cubicBezTo>
                  <a:lnTo>
                    <a:pt x="0" y="18029"/>
                  </a:lnTo>
                  <a:close/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10315785" y="5707489"/>
              <a:ext cx="601128" cy="867348"/>
            </a:xfrm>
            <a:custGeom>
              <a:rect b="b" l="l" r="r" t="t"/>
              <a:pathLst>
                <a:path extrusionOk="0" h="21600" w="21600">
                  <a:moveTo>
                    <a:pt x="21600" y="419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219"/>
                  </a:lnTo>
                  <a:lnTo>
                    <a:pt x="8755" y="17219"/>
                  </a:lnTo>
                  <a:lnTo>
                    <a:pt x="8755" y="12433"/>
                  </a:lnTo>
                  <a:lnTo>
                    <a:pt x="19441" y="12433"/>
                  </a:lnTo>
                  <a:lnTo>
                    <a:pt x="19441" y="8233"/>
                  </a:lnTo>
                  <a:lnTo>
                    <a:pt x="8755" y="8233"/>
                  </a:lnTo>
                  <a:lnTo>
                    <a:pt x="8755" y="4199"/>
                  </a:lnTo>
                  <a:lnTo>
                    <a:pt x="21600" y="4199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11355378" y="5707489"/>
              <a:ext cx="622350" cy="867348"/>
            </a:xfrm>
            <a:custGeom>
              <a:rect b="b" l="l" r="r" t="t"/>
              <a:pathLst>
                <a:path extrusionOk="0" h="21600" w="21600">
                  <a:moveTo>
                    <a:pt x="21600" y="17335"/>
                  </a:moveTo>
                  <a:lnTo>
                    <a:pt x="8559" y="17335"/>
                  </a:lnTo>
                  <a:lnTo>
                    <a:pt x="855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335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13446515" y="5682263"/>
              <a:ext cx="793314" cy="910818"/>
            </a:xfrm>
            <a:custGeom>
              <a:rect b="b" l="l" r="r" t="t"/>
              <a:pathLst>
                <a:path extrusionOk="0" h="21600" w="21600">
                  <a:moveTo>
                    <a:pt x="14054" y="8438"/>
                  </a:moveTo>
                  <a:cubicBezTo>
                    <a:pt x="9526" y="7549"/>
                    <a:pt x="7944" y="7447"/>
                    <a:pt x="7944" y="5880"/>
                  </a:cubicBezTo>
                  <a:cubicBezTo>
                    <a:pt x="7944" y="4424"/>
                    <a:pt x="10185" y="3967"/>
                    <a:pt x="11478" y="3967"/>
                  </a:cubicBezTo>
                  <a:cubicBezTo>
                    <a:pt x="13575" y="3967"/>
                    <a:pt x="16033" y="4392"/>
                    <a:pt x="18536" y="5518"/>
                  </a:cubicBezTo>
                  <a:lnTo>
                    <a:pt x="20362" y="1732"/>
                  </a:lnTo>
                  <a:cubicBezTo>
                    <a:pt x="17795" y="504"/>
                    <a:pt x="14487" y="0"/>
                    <a:pt x="11306" y="0"/>
                  </a:cubicBezTo>
                  <a:cubicBezTo>
                    <a:pt x="5061" y="0"/>
                    <a:pt x="868" y="2204"/>
                    <a:pt x="696" y="6510"/>
                  </a:cubicBezTo>
                  <a:cubicBezTo>
                    <a:pt x="515" y="10430"/>
                    <a:pt x="4175" y="11902"/>
                    <a:pt x="7546" y="12508"/>
                  </a:cubicBezTo>
                  <a:cubicBezTo>
                    <a:pt x="10791" y="13091"/>
                    <a:pt x="14081" y="13594"/>
                    <a:pt x="14153" y="15271"/>
                  </a:cubicBezTo>
                  <a:cubicBezTo>
                    <a:pt x="14216" y="16822"/>
                    <a:pt x="12617" y="17483"/>
                    <a:pt x="9598" y="17483"/>
                  </a:cubicBezTo>
                  <a:cubicBezTo>
                    <a:pt x="6805" y="17483"/>
                    <a:pt x="4203" y="16704"/>
                    <a:pt x="1545" y="15736"/>
                  </a:cubicBezTo>
                  <a:lnTo>
                    <a:pt x="0" y="19845"/>
                  </a:lnTo>
                  <a:cubicBezTo>
                    <a:pt x="3046" y="20978"/>
                    <a:pt x="6146" y="21600"/>
                    <a:pt x="9345" y="21600"/>
                  </a:cubicBezTo>
                  <a:cubicBezTo>
                    <a:pt x="13782" y="21600"/>
                    <a:pt x="17018" y="21002"/>
                    <a:pt x="19404" y="19050"/>
                  </a:cubicBezTo>
                  <a:cubicBezTo>
                    <a:pt x="21058" y="17711"/>
                    <a:pt x="21600" y="16098"/>
                    <a:pt x="21600" y="14555"/>
                  </a:cubicBezTo>
                  <a:cubicBezTo>
                    <a:pt x="21591" y="11296"/>
                    <a:pt x="19268" y="9462"/>
                    <a:pt x="14054" y="8438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9209806" y="5707489"/>
              <a:ext cx="756486" cy="867348"/>
            </a:xfrm>
            <a:custGeom>
              <a:rect b="b" l="l" r="r" t="t"/>
              <a:pathLst>
                <a:path extrusionOk="0" h="21600" w="21600">
                  <a:moveTo>
                    <a:pt x="21600" y="425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4257"/>
                  </a:lnTo>
                  <a:lnTo>
                    <a:pt x="7298" y="4257"/>
                  </a:lnTo>
                  <a:lnTo>
                    <a:pt x="7298" y="21600"/>
                  </a:lnTo>
                  <a:lnTo>
                    <a:pt x="14293" y="21600"/>
                  </a:lnTo>
                  <a:lnTo>
                    <a:pt x="14293" y="4257"/>
                  </a:lnTo>
                  <a:lnTo>
                    <a:pt x="21600" y="4257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12280125" y="5707489"/>
              <a:ext cx="792666" cy="882900"/>
            </a:xfrm>
            <a:custGeom>
              <a:rect b="b" l="l" r="r" t="t"/>
              <a:pathLst>
                <a:path extrusionOk="0" h="21600" w="21600">
                  <a:moveTo>
                    <a:pt x="14671" y="0"/>
                  </a:moveTo>
                  <a:lnTo>
                    <a:pt x="14671" y="13480"/>
                  </a:lnTo>
                  <a:cubicBezTo>
                    <a:pt x="14671" y="14535"/>
                    <a:pt x="14671" y="14828"/>
                    <a:pt x="14599" y="15242"/>
                  </a:cubicBezTo>
                  <a:cubicBezTo>
                    <a:pt x="14391" y="16525"/>
                    <a:pt x="12998" y="17272"/>
                    <a:pt x="10782" y="17296"/>
                  </a:cubicBezTo>
                  <a:cubicBezTo>
                    <a:pt x="9145" y="17272"/>
                    <a:pt x="7942" y="16842"/>
                    <a:pt x="7381" y="16070"/>
                  </a:cubicBezTo>
                  <a:cubicBezTo>
                    <a:pt x="7101" y="15672"/>
                    <a:pt x="6965" y="14966"/>
                    <a:pt x="6965" y="13829"/>
                  </a:cubicBezTo>
                  <a:lnTo>
                    <a:pt x="6965" y="0"/>
                  </a:lnTo>
                  <a:lnTo>
                    <a:pt x="0" y="0"/>
                  </a:lnTo>
                  <a:lnTo>
                    <a:pt x="0" y="14625"/>
                  </a:lnTo>
                  <a:cubicBezTo>
                    <a:pt x="0" y="16655"/>
                    <a:pt x="298" y="17564"/>
                    <a:pt x="1321" y="18717"/>
                  </a:cubicBezTo>
                  <a:cubicBezTo>
                    <a:pt x="3003" y="20609"/>
                    <a:pt x="6277" y="21600"/>
                    <a:pt x="10800" y="21600"/>
                  </a:cubicBezTo>
                  <a:cubicBezTo>
                    <a:pt x="10845" y="21600"/>
                    <a:pt x="10899" y="21600"/>
                    <a:pt x="10945" y="21600"/>
                  </a:cubicBezTo>
                  <a:cubicBezTo>
                    <a:pt x="10972" y="21600"/>
                    <a:pt x="11008" y="21600"/>
                    <a:pt x="11044" y="21600"/>
                  </a:cubicBezTo>
                  <a:cubicBezTo>
                    <a:pt x="17086" y="21600"/>
                    <a:pt x="20207" y="19481"/>
                    <a:pt x="21112" y="17499"/>
                  </a:cubicBezTo>
                  <a:cubicBezTo>
                    <a:pt x="21564" y="16541"/>
                    <a:pt x="21600" y="16086"/>
                    <a:pt x="21600" y="14146"/>
                  </a:cubicBezTo>
                  <a:lnTo>
                    <a:pt x="21600" y="0"/>
                  </a:lnTo>
                  <a:lnTo>
                    <a:pt x="14671" y="0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7892058" y="5469637"/>
              <a:ext cx="1444019" cy="385565"/>
            </a:xfrm>
            <a:custGeom>
              <a:rect b="b" l="l" r="r" t="t"/>
              <a:pathLst>
                <a:path extrusionOk="0" h="21555" w="21592">
                  <a:moveTo>
                    <a:pt x="21431" y="11"/>
                  </a:moveTo>
                  <a:lnTo>
                    <a:pt x="0" y="15969"/>
                  </a:lnTo>
                  <a:lnTo>
                    <a:pt x="0" y="21555"/>
                  </a:lnTo>
                  <a:lnTo>
                    <a:pt x="69" y="21481"/>
                  </a:lnTo>
                  <a:cubicBezTo>
                    <a:pt x="14230" y="8621"/>
                    <a:pt x="21431" y="883"/>
                    <a:pt x="21491" y="827"/>
                  </a:cubicBezTo>
                  <a:cubicBezTo>
                    <a:pt x="21570" y="753"/>
                    <a:pt x="21600" y="512"/>
                    <a:pt x="21590" y="326"/>
                  </a:cubicBezTo>
                  <a:cubicBezTo>
                    <a:pt x="21575" y="122"/>
                    <a:pt x="21516" y="-45"/>
                    <a:pt x="21431" y="11"/>
                  </a:cubicBez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6033602" y="5442469"/>
              <a:ext cx="2598244" cy="1565488"/>
            </a:xfrm>
            <a:custGeom>
              <a:rect b="b" l="l" r="r" t="t"/>
              <a:pathLst>
                <a:path extrusionOk="0" h="21584" w="21594">
                  <a:moveTo>
                    <a:pt x="17357" y="1476"/>
                  </a:moveTo>
                  <a:cubicBezTo>
                    <a:pt x="17542" y="1279"/>
                    <a:pt x="17594" y="1403"/>
                    <a:pt x="17539" y="1622"/>
                  </a:cubicBezTo>
                  <a:cubicBezTo>
                    <a:pt x="17451" y="1975"/>
                    <a:pt x="17048" y="4116"/>
                    <a:pt x="14050" y="8198"/>
                  </a:cubicBezTo>
                  <a:cubicBezTo>
                    <a:pt x="13266" y="9260"/>
                    <a:pt x="12712" y="9860"/>
                    <a:pt x="11583" y="10967"/>
                  </a:cubicBezTo>
                  <a:cubicBezTo>
                    <a:pt x="13432" y="6679"/>
                    <a:pt x="16124" y="2808"/>
                    <a:pt x="17357" y="1476"/>
                  </a:cubicBezTo>
                  <a:moveTo>
                    <a:pt x="17669" y="2"/>
                  </a:moveTo>
                  <a:cubicBezTo>
                    <a:pt x="17090" y="57"/>
                    <a:pt x="16017" y="1480"/>
                    <a:pt x="15429" y="2327"/>
                  </a:cubicBezTo>
                  <a:cubicBezTo>
                    <a:pt x="13084" y="5691"/>
                    <a:pt x="11343" y="8784"/>
                    <a:pt x="10074" y="12020"/>
                  </a:cubicBezTo>
                  <a:cubicBezTo>
                    <a:pt x="7432" y="14367"/>
                    <a:pt x="4066" y="16779"/>
                    <a:pt x="720" y="18664"/>
                  </a:cubicBezTo>
                  <a:lnTo>
                    <a:pt x="643" y="18710"/>
                  </a:lnTo>
                  <a:lnTo>
                    <a:pt x="0" y="21584"/>
                  </a:lnTo>
                  <a:lnTo>
                    <a:pt x="367" y="21346"/>
                  </a:lnTo>
                  <a:cubicBezTo>
                    <a:pt x="2494" y="20001"/>
                    <a:pt x="6044" y="17475"/>
                    <a:pt x="9263" y="14669"/>
                  </a:cubicBezTo>
                  <a:cubicBezTo>
                    <a:pt x="9081" y="15470"/>
                    <a:pt x="8990" y="16207"/>
                    <a:pt x="8990" y="16880"/>
                  </a:cubicBezTo>
                  <a:cubicBezTo>
                    <a:pt x="8990" y="17383"/>
                    <a:pt x="9040" y="17845"/>
                    <a:pt x="9142" y="18271"/>
                  </a:cubicBezTo>
                  <a:cubicBezTo>
                    <a:pt x="9343" y="19113"/>
                    <a:pt x="9743" y="19753"/>
                    <a:pt x="10295" y="20120"/>
                  </a:cubicBezTo>
                  <a:cubicBezTo>
                    <a:pt x="11120" y="20664"/>
                    <a:pt x="12243" y="20678"/>
                    <a:pt x="13526" y="20033"/>
                  </a:cubicBezTo>
                  <a:cubicBezTo>
                    <a:pt x="16800" y="18385"/>
                    <a:pt x="20687" y="13328"/>
                    <a:pt x="21534" y="12322"/>
                  </a:cubicBezTo>
                  <a:lnTo>
                    <a:pt x="21564" y="12285"/>
                  </a:lnTo>
                  <a:cubicBezTo>
                    <a:pt x="21597" y="12244"/>
                    <a:pt x="21600" y="12184"/>
                    <a:pt x="21586" y="12143"/>
                  </a:cubicBezTo>
                  <a:cubicBezTo>
                    <a:pt x="21567" y="12097"/>
                    <a:pt x="21528" y="12084"/>
                    <a:pt x="21498" y="12116"/>
                  </a:cubicBezTo>
                  <a:lnTo>
                    <a:pt x="21498" y="12116"/>
                  </a:lnTo>
                  <a:lnTo>
                    <a:pt x="21498" y="12116"/>
                  </a:lnTo>
                  <a:lnTo>
                    <a:pt x="21457" y="12157"/>
                  </a:lnTo>
                  <a:cubicBezTo>
                    <a:pt x="20549" y="13058"/>
                    <a:pt x="16138" y="17401"/>
                    <a:pt x="13269" y="18678"/>
                  </a:cubicBezTo>
                  <a:cubicBezTo>
                    <a:pt x="11810" y="19328"/>
                    <a:pt x="10695" y="18971"/>
                    <a:pt x="10276" y="17996"/>
                  </a:cubicBezTo>
                  <a:cubicBezTo>
                    <a:pt x="10130" y="17662"/>
                    <a:pt x="10061" y="17241"/>
                    <a:pt x="10061" y="16751"/>
                  </a:cubicBezTo>
                  <a:cubicBezTo>
                    <a:pt x="10061" y="15795"/>
                    <a:pt x="10331" y="14573"/>
                    <a:pt x="10858" y="13219"/>
                  </a:cubicBezTo>
                  <a:cubicBezTo>
                    <a:pt x="11341" y="12761"/>
                    <a:pt x="11790" y="12317"/>
                    <a:pt x="12196" y="11896"/>
                  </a:cubicBezTo>
                  <a:cubicBezTo>
                    <a:pt x="14993" y="9288"/>
                    <a:pt x="18218" y="4217"/>
                    <a:pt x="18353" y="1123"/>
                  </a:cubicBezTo>
                  <a:cubicBezTo>
                    <a:pt x="18353" y="1101"/>
                    <a:pt x="18353" y="1078"/>
                    <a:pt x="18353" y="1055"/>
                  </a:cubicBezTo>
                  <a:cubicBezTo>
                    <a:pt x="18353" y="789"/>
                    <a:pt x="18284" y="515"/>
                    <a:pt x="18160" y="309"/>
                  </a:cubicBezTo>
                  <a:cubicBezTo>
                    <a:pt x="18030" y="94"/>
                    <a:pt x="17857" y="-16"/>
                    <a:pt x="17669" y="2"/>
                  </a:cubicBezTo>
                  <a:close/>
                </a:path>
              </a:pathLst>
            </a:custGeom>
            <a:solidFill>
              <a:srgbClr val="66CC0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6320718" y="5754623"/>
              <a:ext cx="1573668" cy="482598"/>
            </a:xfrm>
            <a:custGeom>
              <a:rect b="b" l="l" r="r" t="t"/>
              <a:pathLst>
                <a:path extrusionOk="0" h="21600" w="21600">
                  <a:moveTo>
                    <a:pt x="21500" y="74"/>
                  </a:moveTo>
                  <a:lnTo>
                    <a:pt x="802" y="14588"/>
                  </a:lnTo>
                  <a:lnTo>
                    <a:pt x="0" y="21600"/>
                  </a:lnTo>
                  <a:lnTo>
                    <a:pt x="21564" y="4501"/>
                  </a:lnTo>
                  <a:lnTo>
                    <a:pt x="21600" y="4472"/>
                  </a:lnTo>
                  <a:lnTo>
                    <a:pt x="21600" y="0"/>
                  </a:lnTo>
                  <a:lnTo>
                    <a:pt x="21500" y="74"/>
                  </a:lnTo>
                </a:path>
              </a:pathLst>
            </a:custGeom>
            <a:solidFill>
              <a:srgbClr val="4B286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3585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2046">
          <p15:clr>
            <a:schemeClr val="accent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5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CUSTOM_6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CUSTOM_7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" y="0"/>
            <a:ext cx="1219201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7">
  <p:cSld name="CUSTOM_8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8">
  <p:cSld name="CUSTOM_9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/>
            </a:lvl1pPr>
            <a:lvl2pPr lvl="1">
              <a:buClr>
                <a:srgbClr val="000000"/>
              </a:buClr>
              <a:buSzPts val="900"/>
              <a:buFont typeface="Arial"/>
              <a:buNone/>
              <a:defRPr/>
            </a:lvl2pPr>
            <a:lvl3pPr lvl="2">
              <a:buClr>
                <a:srgbClr val="000000"/>
              </a:buClr>
              <a:buSzPts val="900"/>
              <a:buFont typeface="Arial"/>
              <a:buNone/>
              <a:defRPr/>
            </a:lvl3pPr>
            <a:lvl4pPr lvl="3">
              <a:buClr>
                <a:srgbClr val="000000"/>
              </a:buClr>
              <a:buSzPts val="900"/>
              <a:buFont typeface="Arial"/>
              <a:buNone/>
              <a:defRPr/>
            </a:lvl4pPr>
            <a:lvl5pPr lvl="4">
              <a:buClr>
                <a:srgbClr val="000000"/>
              </a:buClr>
              <a:buSzPts val="900"/>
              <a:buFont typeface="Arial"/>
              <a:buNone/>
              <a:defRPr/>
            </a:lvl5pPr>
            <a:lvl6pPr lvl="5">
              <a:buClr>
                <a:srgbClr val="000000"/>
              </a:buClr>
              <a:buSzPts val="900"/>
              <a:buFont typeface="Arial"/>
              <a:buNone/>
              <a:defRPr/>
            </a:lvl6pPr>
            <a:lvl7pPr lvl="6">
              <a:buClr>
                <a:srgbClr val="000000"/>
              </a:buClr>
              <a:buSzPts val="900"/>
              <a:buFont typeface="Arial"/>
              <a:buNone/>
              <a:defRPr/>
            </a:lvl7pPr>
            <a:lvl8pPr lvl="7">
              <a:buClr>
                <a:srgbClr val="000000"/>
              </a:buClr>
              <a:buSzPts val="900"/>
              <a:buFont typeface="Arial"/>
              <a:buNone/>
              <a:defRPr/>
            </a:lvl8pPr>
            <a:lvl9pPr lvl="8">
              <a:buClr>
                <a:srgbClr val="000000"/>
              </a:buClr>
              <a:buSzPts val="9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9">
  <p:cSld name="CUSTOM_10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"/>
            <a:ext cx="12192000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1pPr>
            <a:lvl2pPr lvl="1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2pPr>
            <a:lvl3pPr lvl="2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3pPr>
            <a:lvl4pPr lvl="3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4pPr>
            <a:lvl5pPr lvl="4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5pPr>
            <a:lvl6pPr lvl="5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6pPr>
            <a:lvl7pPr lvl="6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7pPr>
            <a:lvl8pPr lvl="7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8pPr>
            <a:lvl9pPr lvl="8">
              <a:buClr>
                <a:srgbClr val="000000"/>
              </a:buClr>
              <a:buSzPts val="900"/>
              <a:buFont typeface="Arial"/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44905" y="365125"/>
            <a:ext cx="11510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44905" y="1825625"/>
            <a:ext cx="11510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111916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44905" y="6423496"/>
            <a:ext cx="2759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54595F"/>
                </a:solidFill>
                <a:latin typeface="Arial"/>
                <a:ea typeface="Arial"/>
                <a:cs typeface="Arial"/>
                <a:sym typeface="Arial"/>
              </a:rPr>
              <a:t>TELUS </a:t>
            </a:r>
            <a:r>
              <a:rPr lang="en-US" sz="900">
                <a:solidFill>
                  <a:srgbClr val="54595F"/>
                </a:solidFill>
              </a:rPr>
              <a:t>Digital</a:t>
            </a:r>
            <a:endParaRPr b="0" i="0" sz="900" u="none" cap="none" strike="noStrike">
              <a:solidFill>
                <a:srgbClr val="54595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416404" y="251125"/>
            <a:ext cx="10763100" cy="14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i="0" sz="4400" u="none" cap="none" strike="noStrike">
                <a:solidFill>
                  <a:schemeClr val="dk1"/>
                </a:solidFill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416404" y="2972000"/>
            <a:ext cx="10763100" cy="27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i="0" sz="2400" u="none" cap="none" strike="noStrike">
                <a:solidFill>
                  <a:schemeClr val="dk1"/>
                </a:solidFill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2pPr>
            <a:lvl3pPr indent="-3302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i="0" sz="1600" u="none" cap="none" strike="noStrike">
                <a:solidFill>
                  <a:schemeClr val="dk1"/>
                </a:solidFill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i="0" u="none" cap="none" strike="noStrike">
                <a:solidFill>
                  <a:schemeClr val="dk1"/>
                </a:solidFill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i="0" sz="1200" u="none" cap="none" strike="noStrike">
                <a:solidFill>
                  <a:schemeClr val="dk1"/>
                </a:solidFill>
              </a:defRPr>
            </a:lvl5pPr>
            <a:lvl6pPr indent="-2921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i="0" sz="1000" u="none" cap="none" strike="noStrike">
                <a:solidFill>
                  <a:schemeClr val="dk1"/>
                </a:solidFill>
              </a:defRPr>
            </a:lvl6pPr>
            <a:lvl7pPr indent="-2794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i="0" sz="800" u="none" cap="none" strike="noStrike">
                <a:solidFill>
                  <a:schemeClr val="dk1"/>
                </a:solidFill>
              </a:defRPr>
            </a:lvl7pPr>
            <a:lvl8pPr indent="-2794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i="0" sz="800" u="none" cap="none" strike="noStrike">
                <a:solidFill>
                  <a:schemeClr val="dk1"/>
                </a:solidFill>
              </a:defRPr>
            </a:lvl8pPr>
            <a:lvl9pPr indent="-2794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i="0" sz="800" u="none" cap="none" strike="noStrike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62">
          <p15:clr>
            <a:srgbClr val="9900FF"/>
          </p15:clr>
        </p15:guide>
        <p15:guide id="2" pos="7418">
          <p15:clr>
            <a:srgbClr val="9900FF"/>
          </p15:clr>
        </p15:guide>
        <p15:guide id="3" orient="horz" pos="4058">
          <p15:clr>
            <a:srgbClr val="9900FF"/>
          </p15:clr>
        </p15:guide>
        <p15:guide id="4" orient="horz" pos="223">
          <p15:clr>
            <a:srgbClr val="9900FF"/>
          </p15:clr>
        </p15:guide>
        <p15:guide id="5" orient="horz" pos="4102">
          <p15:clr>
            <a:srgbClr val="9900FF"/>
          </p15:clr>
        </p15:guide>
        <p15:guide id="6" pos="637">
          <p15:clr>
            <a:srgbClr val="9900FF"/>
          </p15:clr>
        </p15:guide>
        <p15:guide id="7" orient="horz" pos="3683">
          <p15:clr>
            <a:srgbClr val="9900FF"/>
          </p15:clr>
        </p15:guide>
        <p15:guide id="8" pos="7042">
          <p15:clr>
            <a:srgbClr val="9900FF"/>
          </p15:clr>
        </p15:guide>
        <p15:guide id="9" orient="horz" pos="563">
          <p15:clr>
            <a:srgbClr val="9900FF"/>
          </p15:clr>
        </p15:guide>
        <p15:guide id="10" orient="horz" pos="2160">
          <p15:clr>
            <a:srgbClr val="9900FF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4"/>
          <p:cNvSpPr/>
          <p:nvPr/>
        </p:nvSpPr>
        <p:spPr>
          <a:xfrm>
            <a:off x="5753700" y="2076000"/>
            <a:ext cx="7563240" cy="2521098"/>
          </a:xfrm>
          <a:prstGeom prst="flowChartTerminator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9" name="Google Shape;449;p34" title="Asset.1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8275" y="1232850"/>
            <a:ext cx="5208750" cy="520875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34"/>
          <p:cNvSpPr txBox="1"/>
          <p:nvPr>
            <p:ph type="title"/>
          </p:nvPr>
        </p:nvSpPr>
        <p:spPr>
          <a:xfrm>
            <a:off x="1011300" y="2739625"/>
            <a:ext cx="4705200" cy="102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Algorithm And Problem Solving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43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Merge</a:t>
            </a:r>
            <a:r>
              <a:rPr lang="en-US">
                <a:solidFill>
                  <a:schemeClr val="accent6"/>
                </a:solidFill>
              </a:rPr>
              <a:t> Sort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12" name="Google Shape;512;p43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43"/>
          <p:cNvSpPr txBox="1"/>
          <p:nvPr/>
        </p:nvSpPr>
        <p:spPr>
          <a:xfrm>
            <a:off x="229500" y="502025"/>
            <a:ext cx="11431800" cy="60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Merge Sort</a:t>
            </a:r>
            <a:r>
              <a:rPr lang="en-US" sz="1800"/>
              <a:t> is a </a:t>
            </a:r>
            <a:r>
              <a:rPr b="1" lang="en-US" sz="1800"/>
              <a:t>divide-and-conquer</a:t>
            </a:r>
            <a:r>
              <a:rPr lang="en-US" sz="1800"/>
              <a:t> algorithm that: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Divides</a:t>
            </a:r>
            <a:r>
              <a:rPr lang="en-US" sz="1800"/>
              <a:t> the array into halves recursively until each subarray has one element.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Conquers</a:t>
            </a:r>
            <a:r>
              <a:rPr lang="en-US" sz="1800"/>
              <a:t> by sorting and merging those subarrays back together into a fully sorted array.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Step-by-Step Example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Let’s sort the array: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Input:</a:t>
            </a:r>
            <a:r>
              <a:rPr lang="en-US" sz="1800"/>
              <a:t> </a:t>
            </a:r>
            <a:r>
              <a:rPr lang="en-US" sz="1800">
                <a:solidFill>
                  <a:srgbClr val="188038"/>
                </a:solidFill>
              </a:rPr>
              <a:t>arr = {5, 3, 8, 4, 2, 7, 1}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1. Divide the array</a:t>
            </a:r>
            <a:endParaRPr sz="1800"/>
          </a:p>
          <a:p>
            <a:pPr indent="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[5, 3, 8, 4, 2, 7, 1]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→ [5, 3, 8] and [4, 2, 7, 1]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→ [5], [3, 8] and [4, 2], [7, 1]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→ [5], [3], [8] and [4], [2], [7], [1]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2. Merge back while sorting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[3], [8] → [3, 8]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[5], [3, 8] → [3, 5, 8]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[2], [4] → [2, 4]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[1], [7] → [1, 7]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[2, 4], [1, 7] → [1, 2, 4, 7]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[3, 5, 8], [1, 2, 4, 7] → </a:t>
            </a:r>
            <a:r>
              <a:rPr b="1" lang="en-US" sz="1800"/>
              <a:t>[1, 2, 3, 4, 5, 7, 8]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When to Use Merge Sort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You need guaranteed </a:t>
            </a:r>
            <a:r>
              <a:rPr lang="en-US" sz="1800">
                <a:solidFill>
                  <a:srgbClr val="188038"/>
                </a:solidFill>
              </a:rPr>
              <a:t>O(n log n)</a:t>
            </a:r>
            <a:r>
              <a:rPr lang="en-US" sz="1800"/>
              <a:t> performance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Data is stored in a </a:t>
            </a:r>
            <a:r>
              <a:rPr b="1" lang="en-US" sz="1800"/>
              <a:t>linked list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Stability matters (e.g. preserving original order of equal items)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Complexity: O(n log n)</a:t>
            </a:r>
            <a:endParaRPr sz="1800"/>
          </a:p>
          <a:p>
            <a:pPr indent="0" lvl="0" marL="457200" rtl="0" algn="l">
              <a:lnSpc>
                <a:spcPct val="80000"/>
              </a:lnSpc>
              <a:spcBef>
                <a:spcPts val="200"/>
              </a:spcBef>
              <a:spcAft>
                <a:spcPts val="10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4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Quick</a:t>
            </a:r>
            <a:r>
              <a:rPr lang="en-US">
                <a:solidFill>
                  <a:schemeClr val="accent6"/>
                </a:solidFill>
              </a:rPr>
              <a:t> Sort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19" name="Google Shape;519;p44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4"/>
          <p:cNvSpPr txBox="1"/>
          <p:nvPr/>
        </p:nvSpPr>
        <p:spPr>
          <a:xfrm>
            <a:off x="229500" y="502025"/>
            <a:ext cx="11431800" cy="55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Quick Sort</a:t>
            </a:r>
            <a:r>
              <a:rPr lang="en-US" sz="1800"/>
              <a:t> is a </a:t>
            </a:r>
            <a:r>
              <a:rPr b="1" lang="en-US" sz="1800"/>
              <a:t>divide-and-conquer</a:t>
            </a:r>
            <a:r>
              <a:rPr lang="en-US" sz="1800"/>
              <a:t> algorithm that: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Picks a </a:t>
            </a:r>
            <a:r>
              <a:rPr b="1" lang="en-US" sz="1800"/>
              <a:t>pivot</a:t>
            </a:r>
            <a:r>
              <a:rPr lang="en-US" sz="1800"/>
              <a:t> element from the array.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Partitions</a:t>
            </a:r>
            <a:r>
              <a:rPr lang="en-US" sz="1800"/>
              <a:t> the array so that:</a:t>
            </a:r>
            <a:endParaRPr sz="1800"/>
          </a:p>
          <a:p>
            <a:pPr indent="-342900" lvl="1" marL="9144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Elements </a:t>
            </a:r>
            <a:r>
              <a:rPr b="1" lang="en-US" sz="1800"/>
              <a:t>less than</a:t>
            </a:r>
            <a:r>
              <a:rPr lang="en-US" sz="1800"/>
              <a:t> the pivot go to the left,</a:t>
            </a:r>
            <a:endParaRPr sz="1800"/>
          </a:p>
          <a:p>
            <a:pPr indent="-342900" lvl="1" marL="9144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Elements </a:t>
            </a:r>
            <a:r>
              <a:rPr b="1" lang="en-US" sz="1800"/>
              <a:t>greater than</a:t>
            </a:r>
            <a:r>
              <a:rPr lang="en-US" sz="1800"/>
              <a:t> the pivot go to the right.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Recursively applies the above steps to left and right subarrays.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Step-by-Step Example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Input:</a:t>
            </a:r>
            <a:r>
              <a:rPr lang="en-US" sz="1800"/>
              <a:t> </a:t>
            </a:r>
            <a:r>
              <a:rPr lang="en-US" sz="1800">
                <a:solidFill>
                  <a:srgbClr val="188038"/>
                </a:solidFill>
              </a:rPr>
              <a:t>arr = {5, 3, 8, 4, 2, 7, 1}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800"/>
              <a:t>Assume we always pick the </a:t>
            </a:r>
            <a:r>
              <a:rPr b="1" lang="en-US" sz="1800"/>
              <a:t>last element</a:t>
            </a:r>
            <a:r>
              <a:rPr lang="en-US" sz="1800"/>
              <a:t> as the pivot.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First Call: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Pivot = </a:t>
            </a:r>
            <a:r>
              <a:rPr lang="en-US" sz="1800">
                <a:solidFill>
                  <a:srgbClr val="188038"/>
                </a:solidFill>
              </a:rPr>
              <a:t>1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Partition: move all smaller elements to left → </a:t>
            </a:r>
            <a:r>
              <a:rPr lang="en-US" sz="1800">
                <a:solidFill>
                  <a:srgbClr val="188038"/>
                </a:solidFill>
              </a:rPr>
              <a:t>1</a:t>
            </a:r>
            <a:r>
              <a:rPr lang="en-US" sz="1800"/>
              <a:t> ends up at index 0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Array: </a:t>
            </a:r>
            <a:r>
              <a:rPr lang="en-US" sz="1800">
                <a:solidFill>
                  <a:srgbClr val="188038"/>
                </a:solidFill>
              </a:rPr>
              <a:t>[1, 3, 8, 4, 2, 7, 5]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Recurse on </a:t>
            </a:r>
            <a:r>
              <a:rPr lang="en-US" sz="1800">
                <a:solidFill>
                  <a:srgbClr val="188038"/>
                </a:solidFill>
              </a:rPr>
              <a:t>[ ]</a:t>
            </a:r>
            <a:r>
              <a:rPr lang="en-US" sz="1800"/>
              <a:t> and </a:t>
            </a:r>
            <a:r>
              <a:rPr lang="en-US" sz="1800">
                <a:solidFill>
                  <a:srgbClr val="188038"/>
                </a:solidFill>
              </a:rPr>
              <a:t>[3, 8, 4, 2, 7, 5]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Next Pivot = </a:t>
            </a:r>
            <a:r>
              <a:rPr b="1" lang="en-US" sz="1800">
                <a:solidFill>
                  <a:srgbClr val="188038"/>
                </a:solidFill>
              </a:rPr>
              <a:t>5</a:t>
            </a:r>
            <a:r>
              <a:rPr b="1" lang="en-US" sz="1800"/>
              <a:t> (end of right part)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Partition: </a:t>
            </a:r>
            <a:r>
              <a:rPr lang="en-US" sz="1800">
                <a:solidFill>
                  <a:srgbClr val="188038"/>
                </a:solidFill>
              </a:rPr>
              <a:t>[3, 4, 2]</a:t>
            </a:r>
            <a:r>
              <a:rPr lang="en-US" sz="1800"/>
              <a:t> &lt; </a:t>
            </a:r>
            <a:r>
              <a:rPr lang="en-US" sz="1800">
                <a:solidFill>
                  <a:srgbClr val="188038"/>
                </a:solidFill>
              </a:rPr>
              <a:t>5</a:t>
            </a:r>
            <a:r>
              <a:rPr lang="en-US" sz="1800"/>
              <a:t>, </a:t>
            </a:r>
            <a:r>
              <a:rPr lang="en-US" sz="1800">
                <a:solidFill>
                  <a:srgbClr val="188038"/>
                </a:solidFill>
              </a:rPr>
              <a:t>[8, 7]</a:t>
            </a:r>
            <a:r>
              <a:rPr lang="en-US" sz="1800"/>
              <a:t> &gt; </a:t>
            </a:r>
            <a:r>
              <a:rPr lang="en-US" sz="1800">
                <a:solidFill>
                  <a:srgbClr val="188038"/>
                </a:solidFill>
              </a:rPr>
              <a:t>5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Place </a:t>
            </a:r>
            <a:r>
              <a:rPr lang="en-US" sz="1800">
                <a:solidFill>
                  <a:srgbClr val="188038"/>
                </a:solidFill>
              </a:rPr>
              <a:t>5</a:t>
            </a:r>
            <a:r>
              <a:rPr lang="en-US" sz="1800"/>
              <a:t> at correct position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Array: </a:t>
            </a:r>
            <a:r>
              <a:rPr lang="en-US" sz="1800">
                <a:solidFill>
                  <a:srgbClr val="188038"/>
                </a:solidFill>
              </a:rPr>
              <a:t>[1, 3, 4, 2, 5, 8, 7]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Recurse on </a:t>
            </a:r>
            <a:r>
              <a:rPr lang="en-US" sz="1800">
                <a:solidFill>
                  <a:srgbClr val="188038"/>
                </a:solidFill>
              </a:rPr>
              <a:t>[3, 4, 2]</a:t>
            </a:r>
            <a:r>
              <a:rPr lang="en-US" sz="1800"/>
              <a:t> and </a:t>
            </a:r>
            <a:r>
              <a:rPr lang="en-US" sz="1800">
                <a:solidFill>
                  <a:srgbClr val="188038"/>
                </a:solidFill>
              </a:rPr>
              <a:t>[8, 7] </a:t>
            </a:r>
            <a:r>
              <a:rPr lang="en-US" sz="1800"/>
              <a:t>Repeat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 When Not to Use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If worst-case time must be avoided (e.g., security)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On already or nearly sorted arrays (unless randomized)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b="1" lang="en-US" sz="1800"/>
              <a:t>Complexity: O(log n2)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5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45"/>
          <p:cNvSpPr txBox="1"/>
          <p:nvPr/>
        </p:nvSpPr>
        <p:spPr>
          <a:xfrm>
            <a:off x="229500" y="502025"/>
            <a:ext cx="114318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527" name="Google Shape;52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6050"/>
            <a:ext cx="11795750" cy="612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6"/>
          <p:cNvSpPr txBox="1"/>
          <p:nvPr>
            <p:ph type="title"/>
          </p:nvPr>
        </p:nvSpPr>
        <p:spPr>
          <a:xfrm>
            <a:off x="416500" y="-473325"/>
            <a:ext cx="10763100" cy="47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Binary search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33" name="Google Shape;533;p46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46"/>
          <p:cNvSpPr txBox="1"/>
          <p:nvPr/>
        </p:nvSpPr>
        <p:spPr>
          <a:xfrm>
            <a:off x="229500" y="502025"/>
            <a:ext cx="114318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35" name="Google Shape;535;p46"/>
          <p:cNvSpPr txBox="1"/>
          <p:nvPr/>
        </p:nvSpPr>
        <p:spPr>
          <a:xfrm>
            <a:off x="0" y="75"/>
            <a:ext cx="11575200" cy="6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Binary Search is a divide-and-conquer algorithm that: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Repeatedly divides the search interval in half.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Compares the target value with the middle element of the current interval:</a:t>
            </a:r>
            <a:endParaRPr sz="1800"/>
          </a:p>
          <a:p>
            <a:pPr indent="-342900" lvl="1" marL="9144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If equal, the search is successful.</a:t>
            </a:r>
            <a:endParaRPr sz="1800"/>
          </a:p>
          <a:p>
            <a:pPr indent="-342900" lvl="1" marL="9144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If the target is smaller, it searches the left half.</a:t>
            </a:r>
            <a:endParaRPr sz="1800"/>
          </a:p>
          <a:p>
            <a:pPr indent="-342900" lvl="1" marL="9144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If the target is larger, it searches the right half.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Continues until the element is found or the interval is empty.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Step-by-Step Example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Input:</a:t>
            </a:r>
            <a:r>
              <a:rPr lang="en-US" sz="1800"/>
              <a:t> </a:t>
            </a:r>
            <a:r>
              <a:rPr lang="en-US" sz="1800">
                <a:solidFill>
                  <a:srgbClr val="188038"/>
                </a:solidFill>
              </a:rPr>
              <a:t>arr = {1, 3, 5, 7, 9, 11, 13}</a:t>
            </a:r>
            <a:r>
              <a:rPr lang="en-US" sz="1800"/>
              <a:t>, target = </a:t>
            </a:r>
            <a:r>
              <a:rPr lang="en-US" sz="1800">
                <a:solidFill>
                  <a:srgbClr val="188038"/>
                </a:solidFill>
              </a:rPr>
              <a:t>9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First Step: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Low = 0, High = 6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Middle index = (0 + 6) // 2 = 3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arr[3] = 7 → 9 &gt; 7 → Search right half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Second Step: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New Low = 4, High = 6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Middle index = (4 + 6) // 2 = 5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arr[5] = 11 → 9 &lt; 11 → Search left half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Third Step: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New Low = 4, High = 4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Middle index = (4 + 4) // 2 = 4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arr[4] = 9 → Found!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When Not to Use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On </a:t>
            </a:r>
            <a:r>
              <a:rPr b="1" lang="en-US" sz="1800"/>
              <a:t>unsorted arrays</a:t>
            </a:r>
            <a:r>
              <a:rPr lang="en-US" sz="1800"/>
              <a:t> (unless you sort them first).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When the array is very small and linear search would be simpler.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b="1" lang="en-US" sz="1800"/>
              <a:t>Complexity: Average and Worst case:</a:t>
            </a:r>
            <a:r>
              <a:rPr lang="en-US" sz="1800"/>
              <a:t> O(log n)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7"/>
          <p:cNvSpPr txBox="1"/>
          <p:nvPr>
            <p:ph type="title"/>
          </p:nvPr>
        </p:nvSpPr>
        <p:spPr>
          <a:xfrm>
            <a:off x="416500" y="-473325"/>
            <a:ext cx="10763100" cy="47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hashing 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41" name="Google Shape;541;p47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47"/>
          <p:cNvSpPr txBox="1"/>
          <p:nvPr/>
        </p:nvSpPr>
        <p:spPr>
          <a:xfrm>
            <a:off x="229500" y="502025"/>
            <a:ext cx="114318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43" name="Google Shape;543;p47"/>
          <p:cNvSpPr txBox="1"/>
          <p:nvPr/>
        </p:nvSpPr>
        <p:spPr>
          <a:xfrm>
            <a:off x="0" y="75"/>
            <a:ext cx="11575200" cy="70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Hashing is a </a:t>
            </a:r>
            <a:r>
              <a:rPr b="1" lang="en-US" sz="1800"/>
              <a:t>technique to map data (like keys)</a:t>
            </a:r>
            <a:r>
              <a:rPr lang="en-US" sz="1800"/>
              <a:t> to a </a:t>
            </a:r>
            <a:r>
              <a:rPr b="1" lang="en-US" sz="1800"/>
              <a:t>fixed-size value (index)</a:t>
            </a:r>
            <a:r>
              <a:rPr lang="en-US" sz="1800"/>
              <a:t> using a </a:t>
            </a:r>
            <a:r>
              <a:rPr b="1" lang="en-US" sz="1800"/>
              <a:t>hash function</a:t>
            </a:r>
            <a:r>
              <a:rPr lang="en-US" sz="1800"/>
              <a:t>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Think of hashing like assigning each book in a library to a numbered shelf using a smart rule (hash function). When you want a book, the rule tells you exactly which shelf to check.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Uses of Hashing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Implementing </a:t>
            </a:r>
            <a:r>
              <a:rPr b="1" lang="en-US" sz="1800"/>
              <a:t>HashMap</a:t>
            </a:r>
            <a:r>
              <a:rPr lang="en-US" sz="1800"/>
              <a:t>, </a:t>
            </a:r>
            <a:r>
              <a:rPr b="1" lang="en-US" sz="1800"/>
              <a:t>HashSet</a:t>
            </a:r>
            <a:r>
              <a:rPr lang="en-US" sz="1800"/>
              <a:t>, </a:t>
            </a:r>
            <a:r>
              <a:rPr b="1" lang="en-US" sz="1800"/>
              <a:t>Hashtable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Fast data retrieval</a:t>
            </a:r>
            <a:r>
              <a:rPr lang="en-US" sz="1800"/>
              <a:t> (average O(1) time)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Storing </a:t>
            </a:r>
            <a:r>
              <a:rPr b="1" lang="en-US" sz="1800"/>
              <a:t>passwords securely</a:t>
            </a:r>
            <a:r>
              <a:rPr lang="en-US" sz="1800"/>
              <a:t> (via cryptographic hashes)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Checking </a:t>
            </a:r>
            <a:r>
              <a:rPr b="1" lang="en-US" sz="1800"/>
              <a:t>file integrity</a:t>
            </a:r>
            <a:r>
              <a:rPr lang="en-US" sz="1800"/>
              <a:t> (MD5, SHA-256)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Component: Description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Key: The data you want to store (e.g., "apple", 42)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Hash Function: Converts key to an integer (index)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Hash Table: Array where data is stored using the index from hash function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Ideal Hash Function: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Deterministic (same input → same output)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Uniform (distributes keys evenly)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Fast to compute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Handles all input types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20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48"/>
          <p:cNvSpPr txBox="1"/>
          <p:nvPr>
            <p:ph type="title"/>
          </p:nvPr>
        </p:nvSpPr>
        <p:spPr>
          <a:xfrm>
            <a:off x="416500" y="-473325"/>
            <a:ext cx="10763100" cy="47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hashing techniques</a:t>
            </a:r>
            <a:r>
              <a:rPr lang="en-US">
                <a:solidFill>
                  <a:schemeClr val="accent6"/>
                </a:solidFill>
              </a:rPr>
              <a:t> 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49" name="Google Shape;549;p48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48"/>
          <p:cNvSpPr txBox="1"/>
          <p:nvPr/>
        </p:nvSpPr>
        <p:spPr>
          <a:xfrm>
            <a:off x="7157425" y="157775"/>
            <a:ext cx="4891200" cy="49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/>
              <a:t>Let’s say: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Table size </a:t>
            </a:r>
            <a:r>
              <a:rPr lang="en-US" sz="1800">
                <a:solidFill>
                  <a:srgbClr val="188038"/>
                </a:solidFill>
              </a:rPr>
              <a:t>m = 7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Hash function: </a:t>
            </a:r>
            <a:r>
              <a:rPr lang="en-US" sz="1800">
                <a:solidFill>
                  <a:srgbClr val="188038"/>
                </a:solidFill>
              </a:rPr>
              <a:t>h(k) = k % 7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Insert keys: </a:t>
            </a:r>
            <a:r>
              <a:rPr lang="en-US" sz="1800">
                <a:solidFill>
                  <a:srgbClr val="188038"/>
                </a:solidFill>
              </a:rPr>
              <a:t>10</a:t>
            </a:r>
            <a:r>
              <a:rPr lang="en-US" sz="1800"/>
              <a:t>, </a:t>
            </a:r>
            <a:r>
              <a:rPr lang="en-US" sz="1800">
                <a:solidFill>
                  <a:srgbClr val="188038"/>
                </a:solidFill>
              </a:rPr>
              <a:t>3</a:t>
            </a:r>
            <a:r>
              <a:rPr lang="en-US" sz="1800"/>
              <a:t>, </a:t>
            </a:r>
            <a:r>
              <a:rPr lang="en-US" sz="1800">
                <a:solidFill>
                  <a:srgbClr val="188038"/>
                </a:solidFill>
              </a:rPr>
              <a:t>17</a:t>
            </a:r>
            <a:r>
              <a:rPr lang="en-US" sz="1800"/>
              <a:t>, </a:t>
            </a:r>
            <a:r>
              <a:rPr lang="en-US" sz="1800">
                <a:solidFill>
                  <a:srgbClr val="188038"/>
                </a:solidFill>
              </a:rPr>
              <a:t>24 ,31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/>
              <a:t>Step-by-step: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>
                <a:solidFill>
                  <a:srgbClr val="188038"/>
                </a:solidFill>
              </a:rPr>
              <a:t>10 % 7 = 3</a:t>
            </a:r>
            <a:r>
              <a:rPr lang="en-US" sz="1800"/>
              <a:t> → Slot 3 is empty → Store 10 at index 3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>
                <a:solidFill>
                  <a:srgbClr val="188038"/>
                </a:solidFill>
              </a:rPr>
              <a:t>3 % 7 = 3</a:t>
            </a:r>
            <a:r>
              <a:rPr lang="en-US" sz="1800"/>
              <a:t> → Slot 3 is full → Try 4 → Store 3 at index 4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>
                <a:solidFill>
                  <a:srgbClr val="188038"/>
                </a:solidFill>
              </a:rPr>
              <a:t>17 % 7 = 3</a:t>
            </a:r>
            <a:r>
              <a:rPr lang="en-US" sz="1800"/>
              <a:t> → Try 3 (full), 4 (full), 5 → Store 17 at index 5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>
                <a:solidFill>
                  <a:srgbClr val="188038"/>
                </a:solidFill>
              </a:rPr>
              <a:t>24 % 7 = 3</a:t>
            </a:r>
            <a:r>
              <a:rPr lang="en-US" sz="1800"/>
              <a:t> → Try 3 (full), 4, 5, 6 → Store 24 at index 6</a:t>
            </a:r>
            <a:endParaRPr sz="1800"/>
          </a:p>
        </p:txBody>
      </p:sp>
      <p:sp>
        <p:nvSpPr>
          <p:cNvPr id="551" name="Google Shape;551;p48"/>
          <p:cNvSpPr txBox="1"/>
          <p:nvPr/>
        </p:nvSpPr>
        <p:spPr>
          <a:xfrm>
            <a:off x="0" y="75"/>
            <a:ext cx="6067200" cy="6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W</a:t>
            </a:r>
            <a:r>
              <a:rPr lang="en-US" sz="1800"/>
              <a:t>hen </a:t>
            </a:r>
            <a:r>
              <a:rPr b="1" lang="en-US" sz="1800"/>
              <a:t>two keys produce the same hash index</a:t>
            </a:r>
            <a:r>
              <a:rPr lang="en-US" sz="1800"/>
              <a:t>,it’s called 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a </a:t>
            </a:r>
            <a:r>
              <a:rPr b="1" lang="en-US" sz="1800"/>
              <a:t>collision</a:t>
            </a:r>
            <a:r>
              <a:rPr lang="en-US" sz="1800"/>
              <a:t>. Hashing techniques define how to handle this.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1. Chaining (Separate Chaining)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Each slot of the table stores a </a:t>
            </a:r>
            <a:r>
              <a:rPr b="1" lang="en-US" sz="1800"/>
              <a:t>linked list</a:t>
            </a:r>
            <a:r>
              <a:rPr lang="en-US" sz="1800"/>
              <a:t> of entries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Collisions are stored in the list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    Example: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Index 0 → null  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Index 1 → [21 → 41 → 11]  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Pros: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Simple to implement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No need to resize on many collisions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 Cons: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Slower in worst case (linked list lookup)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2. Open Addressing (Linear Probing)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All data is stored in the hash table itself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On collision, search next empty cell (</a:t>
            </a:r>
            <a:r>
              <a:rPr lang="en-US" sz="1800">
                <a:solidFill>
                  <a:srgbClr val="188038"/>
                </a:solidFill>
              </a:rPr>
              <a:t>+1</a:t>
            </a:r>
            <a:r>
              <a:rPr lang="en-US" sz="1800"/>
              <a:t>, </a:t>
            </a:r>
            <a:r>
              <a:rPr lang="en-US" sz="1800">
                <a:solidFill>
                  <a:srgbClr val="188038"/>
                </a:solidFill>
              </a:rPr>
              <a:t>+2</a:t>
            </a:r>
            <a:r>
              <a:rPr lang="en-US" sz="1800"/>
              <a:t>, etc.)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 Insertion: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Index = hash(key)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If occupied → try index + 1, index + 2, </a:t>
            </a:r>
            <a:r>
              <a:rPr lang="en-US" sz="1800">
                <a:solidFill>
                  <a:srgbClr val="188038"/>
                </a:solidFill>
              </a:rPr>
              <a:t>...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Pros: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Uses less memory (no linked lists)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Cons: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SzPts val="1800"/>
              <a:buChar char="●"/>
            </a:pPr>
            <a:r>
              <a:rPr lang="en-US" sz="1800"/>
              <a:t>Clustering (many keys end up next to each other)</a:t>
            </a:r>
            <a:endParaRPr b="1"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9"/>
          <p:cNvSpPr txBox="1"/>
          <p:nvPr>
            <p:ph type="title"/>
          </p:nvPr>
        </p:nvSpPr>
        <p:spPr>
          <a:xfrm>
            <a:off x="416500" y="-473325"/>
            <a:ext cx="10763100" cy="47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hashing techniques 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57" name="Google Shape;557;p49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49"/>
          <p:cNvSpPr txBox="1"/>
          <p:nvPr/>
        </p:nvSpPr>
        <p:spPr>
          <a:xfrm>
            <a:off x="5708725" y="75"/>
            <a:ext cx="6354300" cy="60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-US" sz="1800"/>
              <a:t> 4. Double Hashing: </a:t>
            </a:r>
            <a:r>
              <a:rPr b="1" lang="en-US" sz="1600"/>
              <a:t>It</a:t>
            </a:r>
            <a:r>
              <a:rPr lang="en-US" sz="1600"/>
              <a:t> uses a </a:t>
            </a:r>
            <a:r>
              <a:rPr b="1" lang="en-US" sz="1600"/>
              <a:t>second hash function</a:t>
            </a:r>
            <a:r>
              <a:rPr lang="en-US" sz="1600"/>
              <a:t> to calculate the step size (interval) for resolving collisions.</a:t>
            </a:r>
            <a:br>
              <a:rPr lang="en-US" sz="1800"/>
            </a:br>
            <a:r>
              <a:rPr lang="en-US" sz="1800"/>
              <a:t>      </a:t>
            </a:r>
            <a:r>
              <a:rPr lang="en-US" sz="1800">
                <a:solidFill>
                  <a:srgbClr val="188038"/>
                </a:solidFill>
              </a:rPr>
              <a:t>index = (hash1(key) + i * hash2(key)) % size;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-US" sz="1600"/>
              <a:t>Why Double Hashing?</a:t>
            </a:r>
            <a:endParaRPr b="1" sz="16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600"/>
              <a:t>To avoid </a:t>
            </a:r>
            <a:r>
              <a:rPr b="1" lang="en-US" sz="1600"/>
              <a:t>primary and secondary clustering</a:t>
            </a:r>
            <a:r>
              <a:rPr lang="en-US" sz="1600"/>
              <a:t>.</a:t>
            </a:r>
            <a:endParaRPr sz="1600"/>
          </a:p>
          <a:p>
            <a:pPr indent="-3302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In </a:t>
            </a:r>
            <a:r>
              <a:rPr b="1" lang="en-US" sz="1600"/>
              <a:t>linear probing</a:t>
            </a:r>
            <a:r>
              <a:rPr lang="en-US" sz="1600"/>
              <a:t>, clusters form easily.</a:t>
            </a:r>
            <a:endParaRPr sz="1600"/>
          </a:p>
          <a:p>
            <a:pPr indent="-3302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In </a:t>
            </a:r>
            <a:r>
              <a:rPr b="1" lang="en-US" sz="1600"/>
              <a:t>quadratic probing</a:t>
            </a:r>
            <a:r>
              <a:rPr lang="en-US" sz="1600"/>
              <a:t>, keys with the same hash follow the same probe sequence.</a:t>
            </a:r>
            <a:endParaRPr sz="1600"/>
          </a:p>
          <a:p>
            <a:pPr indent="-3302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But with </a:t>
            </a:r>
            <a:r>
              <a:rPr b="1" lang="en-US" sz="1600"/>
              <a:t>double hashing</a:t>
            </a:r>
            <a:r>
              <a:rPr lang="en-US" sz="1600"/>
              <a:t>, </a:t>
            </a:r>
            <a:r>
              <a:rPr b="1" lang="en-US" sz="1600"/>
              <a:t>different keys have different probe sequences</a:t>
            </a:r>
            <a:r>
              <a:rPr lang="en-US" sz="1600"/>
              <a:t>, even if their first hash matches.</a:t>
            </a:r>
            <a:endParaRPr sz="16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Hash Function in Double Hashing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h1(k)</a:t>
            </a:r>
            <a:r>
              <a:rPr lang="en-US" sz="1800"/>
              <a:t> be the </a:t>
            </a:r>
            <a:r>
              <a:rPr b="1" lang="en-US" sz="1800"/>
              <a:t>first hash function</a:t>
            </a:r>
            <a:r>
              <a:rPr lang="en-US" sz="1800"/>
              <a:t> (to find the index)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h2(k)</a:t>
            </a:r>
            <a:r>
              <a:rPr lang="en-US" sz="1800"/>
              <a:t> be the </a:t>
            </a:r>
            <a:r>
              <a:rPr b="1" lang="en-US" sz="1800"/>
              <a:t>second hash function</a:t>
            </a:r>
            <a:r>
              <a:rPr lang="en-US" sz="1800"/>
              <a:t> (to find step size)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i</a:t>
            </a:r>
            <a:r>
              <a:rPr lang="en-US" sz="1800"/>
              <a:t> be the probe number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Probe Formula: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index = (h1(k) + i * h2(k)) % tableSize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 Advantages of Double Hashing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No clustering</a:t>
            </a:r>
            <a:r>
              <a:rPr lang="en-US" sz="1800"/>
              <a:t> (avoids both primary and secondary)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Uses full table more effectively than quadratic probing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Best performance among open addressing methods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-US" sz="1800"/>
              <a:t>Pros: </a:t>
            </a:r>
            <a:r>
              <a:rPr lang="en-US" sz="1800"/>
              <a:t>Best collision resolution for open addressing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-US" sz="1800"/>
              <a:t>Cons: </a:t>
            </a:r>
            <a:r>
              <a:rPr lang="en-US" sz="1800"/>
              <a:t>Slightly complex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800"/>
              <a:t>Second hash function must be chosen carefully</a:t>
            </a:r>
            <a:br>
              <a:rPr lang="en-US" sz="1800"/>
            </a:br>
            <a:r>
              <a:rPr lang="en-US" sz="1800"/>
              <a:t>Still degrades when load factor is high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559" name="Google Shape;559;p49"/>
          <p:cNvSpPr txBox="1"/>
          <p:nvPr/>
        </p:nvSpPr>
        <p:spPr>
          <a:xfrm>
            <a:off x="0" y="75"/>
            <a:ext cx="5163600" cy="6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-US" sz="1700"/>
              <a:t> </a:t>
            </a:r>
            <a:r>
              <a:rPr b="1" lang="en-US" sz="1800"/>
              <a:t>3. Quadratic Probing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Like linear probing, but probes </a:t>
            </a:r>
            <a:r>
              <a:rPr b="1" lang="en-US" sz="1800"/>
              <a:t>quadratically</a:t>
            </a:r>
            <a:r>
              <a:rPr lang="en-US" sz="1800"/>
              <a:t>:</a:t>
            </a:r>
            <a:br>
              <a:rPr lang="en-US" sz="1800"/>
            </a:br>
            <a:r>
              <a:rPr lang="en-US" sz="1800"/>
              <a:t> </a:t>
            </a:r>
            <a:r>
              <a:rPr lang="en-US" sz="1800">
                <a:solidFill>
                  <a:srgbClr val="188038"/>
                </a:solidFill>
              </a:rPr>
              <a:t>hash + 1²</a:t>
            </a:r>
            <a:r>
              <a:rPr lang="en-US" sz="1800"/>
              <a:t>, </a:t>
            </a:r>
            <a:r>
              <a:rPr lang="en-US" sz="1800">
                <a:solidFill>
                  <a:srgbClr val="188038"/>
                </a:solidFill>
              </a:rPr>
              <a:t>hash + 2²</a:t>
            </a:r>
            <a:r>
              <a:rPr lang="en-US" sz="1800"/>
              <a:t>, </a:t>
            </a:r>
            <a:r>
              <a:rPr lang="en-US" sz="1800">
                <a:solidFill>
                  <a:srgbClr val="188038"/>
                </a:solidFill>
              </a:rPr>
              <a:t>hash + 3²</a:t>
            </a:r>
            <a:r>
              <a:rPr lang="en-US" sz="1800"/>
              <a:t>, ...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800"/>
              <a:t>Let’s assume: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Hash function: </a:t>
            </a:r>
            <a:r>
              <a:rPr lang="en-US" sz="1800">
                <a:solidFill>
                  <a:srgbClr val="188038"/>
                </a:solidFill>
              </a:rPr>
              <a:t>h(k) = k % 7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Table size = 7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Keys to insert: </a:t>
            </a:r>
            <a:r>
              <a:rPr lang="en-US" sz="1800">
                <a:solidFill>
                  <a:srgbClr val="188038"/>
                </a:solidFill>
              </a:rPr>
              <a:t>10, 20, 30, 23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Inserting 10: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10 % 7 = 3</a:t>
            </a:r>
            <a:r>
              <a:rPr lang="en-US" sz="1800"/>
              <a:t> → index 3 is empty → insert at 3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Inserting 20: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20 % 7 = 6</a:t>
            </a:r>
            <a:r>
              <a:rPr lang="en-US" sz="1800"/>
              <a:t> → index 6 is empty → insert at 6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Inserting 30: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30 % 7 = 2</a:t>
            </a:r>
            <a:r>
              <a:rPr lang="en-US" sz="1800"/>
              <a:t> → index 2 is empty → insert at 2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Inserting 23: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23 % 7 = 2</a:t>
            </a:r>
            <a:r>
              <a:rPr lang="en-US" sz="1800"/>
              <a:t> → index 2 is full</a:t>
            </a:r>
            <a:br>
              <a:rPr lang="en-US" sz="1800"/>
            </a:br>
            <a:r>
              <a:rPr lang="en-US" sz="1800"/>
              <a:t> Try: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i=1</a:t>
            </a:r>
            <a:r>
              <a:rPr lang="en-US" sz="1800"/>
              <a:t> → </a:t>
            </a:r>
            <a:r>
              <a:rPr lang="en-US" sz="1800">
                <a:solidFill>
                  <a:srgbClr val="188038"/>
                </a:solidFill>
              </a:rPr>
              <a:t>(2 + 1²) % 7 = 3</a:t>
            </a:r>
            <a:r>
              <a:rPr lang="en-US" sz="1800"/>
              <a:t> → full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i=2</a:t>
            </a:r>
            <a:r>
              <a:rPr lang="en-US" sz="1800"/>
              <a:t> → </a:t>
            </a:r>
            <a:r>
              <a:rPr lang="en-US" sz="1800">
                <a:solidFill>
                  <a:srgbClr val="188038"/>
                </a:solidFill>
              </a:rPr>
              <a:t>(2 + 4) % 7 = 6</a:t>
            </a:r>
            <a:r>
              <a:rPr lang="en-US" sz="1800"/>
              <a:t> → full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i=3</a:t>
            </a:r>
            <a:r>
              <a:rPr lang="en-US" sz="1800"/>
              <a:t> → </a:t>
            </a:r>
            <a:r>
              <a:rPr lang="en-US" sz="1800">
                <a:solidFill>
                  <a:srgbClr val="188038"/>
                </a:solidFill>
              </a:rPr>
              <a:t>(2 + 9) % 7 = 4</a:t>
            </a:r>
            <a:r>
              <a:rPr lang="en-US" sz="1800"/>
              <a:t> → empty → insert at 4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-US" sz="1800"/>
              <a:t>Pros: </a:t>
            </a:r>
            <a:r>
              <a:rPr lang="en-US" sz="1800"/>
              <a:t>Reduces primary clustering seen in linear probing.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800"/>
              <a:t>Simple to implement.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800"/>
              <a:t>Better distribution of keys compared to linear 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-US" sz="1800"/>
              <a:t>Cons:  </a:t>
            </a:r>
            <a:r>
              <a:rPr lang="en-US" sz="1800"/>
              <a:t>May still fail if load factor is high</a:t>
            </a:r>
            <a:endParaRPr sz="23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0"/>
          <p:cNvSpPr txBox="1"/>
          <p:nvPr>
            <p:ph type="title"/>
          </p:nvPr>
        </p:nvSpPr>
        <p:spPr>
          <a:xfrm>
            <a:off x="416500" y="-473325"/>
            <a:ext cx="10763100" cy="47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hashing techniques 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65" name="Google Shape;565;p50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50"/>
          <p:cNvSpPr txBox="1"/>
          <p:nvPr/>
        </p:nvSpPr>
        <p:spPr>
          <a:xfrm>
            <a:off x="157775" y="75"/>
            <a:ext cx="5823600" cy="60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Example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Let’s assume: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tableSize = 7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h1(k) = k % 7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h2(k) = 5 - (k % 5)</a:t>
            </a:r>
            <a:r>
              <a:rPr lang="en-US" sz="1800"/>
              <a:t> 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→ ensures step size is not 0 and is different for different keys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Insert keys: </a:t>
            </a:r>
            <a:r>
              <a:rPr lang="en-US" sz="1800">
                <a:solidFill>
                  <a:srgbClr val="188038"/>
                </a:solidFill>
              </a:rPr>
              <a:t>10, 20, 15, 17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Insert 10: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h1 = 10 % 7 = 3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h2 = 5 - (10 % 5) = 5 - 0 = 5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index = 3 → empty → insert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Insert 20: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h1 = 20 % 7 = 6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h2 = 5 - (20 % 5) = 5 - 0 = 5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index = 6 → empty → insert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Insert 15: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h1 = 15 % 7 = 1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h2 = 5 - (15 % 5) = 5 - 0 = 5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index = 1 → empty → insert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Insert 17: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h1 = 17 % 7 = 3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h2 = 5 - (17 % 5) = 5 - 2 = 3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567" name="Google Shape;567;p50"/>
          <p:cNvSpPr txBox="1"/>
          <p:nvPr>
            <p:ph type="title"/>
          </p:nvPr>
        </p:nvSpPr>
        <p:spPr>
          <a:xfrm>
            <a:off x="5077600" y="114750"/>
            <a:ext cx="6598500" cy="566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Try probes: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-US" sz="1800">
                <a:solidFill>
                  <a:srgbClr val="000000"/>
                </a:solidFill>
              </a:rPr>
              <a:t>Probe 0:</a:t>
            </a:r>
            <a:br>
              <a:rPr b="1" lang="en-US" sz="1800">
                <a:solidFill>
                  <a:srgbClr val="000000"/>
                </a:solidFill>
              </a:rPr>
            </a:br>
            <a:r>
              <a:rPr b="1" lang="en-US" sz="1800">
                <a:solidFill>
                  <a:srgbClr val="000000"/>
                </a:solidFill>
              </a:rPr>
              <a:t>ndex=(h1​(17)+0×h2​(17))mod7=(3+0×3)mod7=3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Check index 3 → </a:t>
            </a:r>
            <a:r>
              <a:rPr b="1" lang="en-US" sz="1800">
                <a:solidFill>
                  <a:srgbClr val="000000"/>
                </a:solidFill>
              </a:rPr>
              <a:t>Occupied</a:t>
            </a:r>
            <a:r>
              <a:rPr lang="en-US" sz="1800">
                <a:solidFill>
                  <a:srgbClr val="000000"/>
                </a:solidFill>
              </a:rPr>
              <a:t> by 10 → collision!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-US" sz="1800">
                <a:solidFill>
                  <a:srgbClr val="000000"/>
                </a:solidFill>
              </a:rPr>
              <a:t>Probe 1: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i      ndex=(3+1×3)mod7=(3+3)mod7=6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Check index 6 → </a:t>
            </a:r>
            <a:r>
              <a:rPr b="1" lang="en-US" sz="1800">
                <a:solidFill>
                  <a:srgbClr val="000000"/>
                </a:solidFill>
              </a:rPr>
              <a:t>Occupied</a:t>
            </a:r>
            <a:r>
              <a:rPr lang="en-US" sz="1800">
                <a:solidFill>
                  <a:srgbClr val="000000"/>
                </a:solidFill>
              </a:rPr>
              <a:t> by 20 → collision again!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-US" sz="1800">
                <a:solidFill>
                  <a:srgbClr val="000000"/>
                </a:solidFill>
              </a:rPr>
              <a:t>Probe 2: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       index=(3+2×3)mod7=(3+6)mod7=9mod7=2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Check index 2 → </a:t>
            </a:r>
            <a:r>
              <a:rPr b="1" lang="en-US" sz="1800">
                <a:solidFill>
                  <a:srgbClr val="000000"/>
                </a:solidFill>
              </a:rPr>
              <a:t>Empty</a:t>
            </a:r>
            <a:r>
              <a:rPr lang="en-US" sz="1800">
                <a:solidFill>
                  <a:srgbClr val="000000"/>
                </a:solidFill>
              </a:rPr>
              <a:t> → insert 17 here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51"/>
          <p:cNvSpPr txBox="1"/>
          <p:nvPr>
            <p:ph type="title"/>
          </p:nvPr>
        </p:nvSpPr>
        <p:spPr>
          <a:xfrm>
            <a:off x="416500" y="-473325"/>
            <a:ext cx="10763100" cy="47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Recursion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73" name="Google Shape;573;p51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51"/>
          <p:cNvSpPr txBox="1"/>
          <p:nvPr/>
        </p:nvSpPr>
        <p:spPr>
          <a:xfrm>
            <a:off x="229500" y="502025"/>
            <a:ext cx="114318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75" name="Google Shape;575;p51"/>
          <p:cNvSpPr txBox="1"/>
          <p:nvPr/>
        </p:nvSpPr>
        <p:spPr>
          <a:xfrm>
            <a:off x="0" y="75"/>
            <a:ext cx="11575200" cy="78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Recursion</a:t>
            </a:r>
            <a:r>
              <a:rPr lang="en-US" sz="1800"/>
              <a:t> is a programming technique where a method calls itself to solve smaller instances of the same problem.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/>
              <a:t>How It Works: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If you call </a:t>
            </a:r>
            <a:r>
              <a:rPr lang="en-US" sz="1800">
                <a:solidFill>
                  <a:srgbClr val="188038"/>
                </a:solidFill>
              </a:rPr>
              <a:t>factorial(5)</a:t>
            </a:r>
            <a:r>
              <a:rPr lang="en-US" sz="1800"/>
              <a:t>, it breaks the problem down like this: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factorial(5)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= 5 * factorial(4)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= 5 * 4 * factorial(3)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= 5 * 4 * 3 * factorial(2)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= 5 * 4 * 3 * 2 * factorial(1)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= 5 * 4 * 3 * 2 * 1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= 120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/>
              <a:t>Key Concepts: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Base case</a:t>
            </a:r>
            <a:r>
              <a:rPr lang="en-US" sz="1800"/>
              <a:t>: The condition where recursion stops (</a:t>
            </a:r>
            <a:r>
              <a:rPr lang="en-US" sz="1800">
                <a:solidFill>
                  <a:srgbClr val="188038"/>
                </a:solidFill>
              </a:rPr>
              <a:t>n == 0 || n == 1</a:t>
            </a:r>
            <a:r>
              <a:rPr lang="en-US" sz="1800"/>
              <a:t>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Recursive case</a:t>
            </a:r>
            <a:r>
              <a:rPr lang="en-US" sz="1800"/>
              <a:t>: The method calls itself with a smaller input (</a:t>
            </a:r>
            <a:r>
              <a:rPr lang="en-US" sz="1800">
                <a:solidFill>
                  <a:srgbClr val="188038"/>
                </a:solidFill>
              </a:rPr>
              <a:t>n - 1</a:t>
            </a:r>
            <a:r>
              <a:rPr lang="en-US" sz="1800"/>
              <a:t>)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Complexity: O(n)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2"/>
          <p:cNvSpPr txBox="1"/>
          <p:nvPr>
            <p:ph type="title"/>
          </p:nvPr>
        </p:nvSpPr>
        <p:spPr>
          <a:xfrm>
            <a:off x="416500" y="-473325"/>
            <a:ext cx="10763100" cy="47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Backtracking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81" name="Google Shape;581;p52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52"/>
          <p:cNvSpPr txBox="1"/>
          <p:nvPr/>
        </p:nvSpPr>
        <p:spPr>
          <a:xfrm>
            <a:off x="229500" y="502025"/>
            <a:ext cx="114318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83" name="Google Shape;583;p52"/>
          <p:cNvSpPr txBox="1"/>
          <p:nvPr/>
        </p:nvSpPr>
        <p:spPr>
          <a:xfrm>
            <a:off x="0" y="75"/>
            <a:ext cx="11575200" cy="74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It’s a way of solving problems by trying out different options step by step.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If you find that a certain path doesn’t work, you go back (or "backtrack") and try a different one.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It helps you find the right solution by exploring all possibilities, but only as much as needed.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How It Works (Backtracking Steps):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Start with an empty subset </a:t>
            </a:r>
            <a:r>
              <a:rPr lang="en-US" sz="1800">
                <a:solidFill>
                  <a:srgbClr val="188038"/>
                </a:solidFill>
              </a:rPr>
              <a:t>[]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At each step, you either:</a:t>
            </a:r>
            <a:endParaRPr sz="1800"/>
          </a:p>
          <a:p>
            <a:pPr indent="-342900" lvl="1" marL="9144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○"/>
            </a:pPr>
            <a:r>
              <a:rPr b="1" lang="en-US" sz="1800"/>
              <a:t>Include</a:t>
            </a:r>
            <a:r>
              <a:rPr lang="en-US" sz="1800"/>
              <a:t> the current number</a:t>
            </a:r>
            <a:endParaRPr sz="1800"/>
          </a:p>
          <a:p>
            <a:pPr indent="-342900" lvl="1" marL="9144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○"/>
            </a:pPr>
            <a:r>
              <a:rPr b="1" lang="en-US" sz="1800"/>
              <a:t>Skip</a:t>
            </a:r>
            <a:r>
              <a:rPr lang="en-US" sz="1800"/>
              <a:t> it and move to the next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After each inclusion, call the function recursively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/>
              <a:t>After recursion returns, </a:t>
            </a:r>
            <a:r>
              <a:rPr b="1" lang="en-US" sz="1800"/>
              <a:t>remove (backtrack)</a:t>
            </a:r>
            <a:r>
              <a:rPr lang="en-US" sz="1800"/>
              <a:t> the last element and try the next path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/>
              <a:t>Key Concepts: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Base case</a:t>
            </a:r>
            <a:r>
              <a:rPr lang="en-US" sz="1800"/>
              <a:t>: The condition where recursion stops (</a:t>
            </a:r>
            <a:r>
              <a:rPr lang="en-US" sz="1800">
                <a:solidFill>
                  <a:srgbClr val="188038"/>
                </a:solidFill>
              </a:rPr>
              <a:t>n == 0 || n == 1</a:t>
            </a:r>
            <a:r>
              <a:rPr lang="en-US" sz="1800"/>
              <a:t>)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Recursive case</a:t>
            </a:r>
            <a:r>
              <a:rPr lang="en-US" sz="1800"/>
              <a:t>: The method calls itself with a smaller input (</a:t>
            </a:r>
            <a:r>
              <a:rPr lang="en-US" sz="1800">
                <a:solidFill>
                  <a:srgbClr val="188038"/>
                </a:solidFill>
              </a:rPr>
              <a:t>n - 1</a:t>
            </a:r>
            <a:r>
              <a:rPr lang="en-US" sz="1800"/>
              <a:t>)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Complexity: </a:t>
            </a:r>
            <a:r>
              <a:rPr b="1" lang="en-US" sz="1800"/>
              <a:t>O(2ⁿ × n)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/>
              <a:t>{1,2,3}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5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Introduction to Algorithm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56" name="Google Shape;456;p35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5"/>
          <p:cNvSpPr txBox="1"/>
          <p:nvPr>
            <p:ph idx="1" type="body"/>
          </p:nvPr>
        </p:nvSpPr>
        <p:spPr>
          <a:xfrm>
            <a:off x="416500" y="659800"/>
            <a:ext cx="11589000" cy="5319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What is an Algorithm: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An </a:t>
            </a:r>
            <a:r>
              <a:rPr b="1" lang="en-US" sz="1800">
                <a:solidFill>
                  <a:srgbClr val="000000"/>
                </a:solidFill>
              </a:rPr>
              <a:t>algorithm</a:t>
            </a:r>
            <a:r>
              <a:rPr lang="en-US" sz="1800">
                <a:solidFill>
                  <a:srgbClr val="000000"/>
                </a:solidFill>
              </a:rPr>
              <a:t> is a step-by-step procedure to solve a problem or perform a task.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Key Characteristics: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-US" sz="1800">
                <a:solidFill>
                  <a:srgbClr val="000000"/>
                </a:solidFill>
              </a:rPr>
              <a:t>Input:</a:t>
            </a:r>
            <a:r>
              <a:rPr lang="en-US" sz="1800">
                <a:solidFill>
                  <a:srgbClr val="000000"/>
                </a:solidFill>
              </a:rPr>
              <a:t> The algorithm receives input(s).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-US" sz="1800">
                <a:solidFill>
                  <a:srgbClr val="000000"/>
                </a:solidFill>
              </a:rPr>
              <a:t>Output:</a:t>
            </a:r>
            <a:r>
              <a:rPr lang="en-US" sz="1800">
                <a:solidFill>
                  <a:srgbClr val="000000"/>
                </a:solidFill>
              </a:rPr>
              <a:t> Produces output(s).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-US" sz="1800">
                <a:solidFill>
                  <a:srgbClr val="000000"/>
                </a:solidFill>
              </a:rPr>
              <a:t>Definiteness:</a:t>
            </a:r>
            <a:r>
              <a:rPr lang="en-US" sz="1800">
                <a:solidFill>
                  <a:srgbClr val="000000"/>
                </a:solidFill>
              </a:rPr>
              <a:t> Each step is clearly and unambiguously defined.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-US" sz="1800">
                <a:solidFill>
                  <a:srgbClr val="000000"/>
                </a:solidFill>
              </a:rPr>
              <a:t>Finiteness:</a:t>
            </a:r>
            <a:r>
              <a:rPr lang="en-US" sz="1800">
                <a:solidFill>
                  <a:srgbClr val="000000"/>
                </a:solidFill>
              </a:rPr>
              <a:t> It terminates after a finite number of steps.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-US" sz="1800">
                <a:solidFill>
                  <a:srgbClr val="000000"/>
                </a:solidFill>
              </a:rPr>
              <a:t>Effectiveness:</a:t>
            </a:r>
            <a:r>
              <a:rPr lang="en-US" sz="1800">
                <a:solidFill>
                  <a:srgbClr val="000000"/>
                </a:solidFill>
              </a:rPr>
              <a:t> Each operation must be basic enough to be done exactly.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Example: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Problem: Add two numbers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Algorithm: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1. Start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2. Read two numbers a and b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3. Compute sum = a + b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4. Output sum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5. End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lnSpc>
                <a:spcPct val="5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53"/>
          <p:cNvSpPr txBox="1"/>
          <p:nvPr>
            <p:ph type="title"/>
          </p:nvPr>
        </p:nvSpPr>
        <p:spPr>
          <a:xfrm>
            <a:off x="416504" y="298475"/>
            <a:ext cx="107631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89" name="Google Shape;589;p53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53"/>
          <p:cNvSpPr txBox="1"/>
          <p:nvPr>
            <p:ph idx="1" type="body"/>
          </p:nvPr>
        </p:nvSpPr>
        <p:spPr>
          <a:xfrm>
            <a:off x="416500" y="989700"/>
            <a:ext cx="10197600" cy="5214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1F2122"/>
                </a:solidFill>
                <a:highlight>
                  <a:srgbClr val="FFFFFF"/>
                </a:highlight>
              </a:rPr>
              <a:t>                                                                         </a:t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1F2122"/>
                </a:solidFill>
                <a:highlight>
                  <a:srgbClr val="FFFFFF"/>
                </a:highlight>
              </a:rPr>
              <a:t>                                                          </a:t>
            </a:r>
            <a:r>
              <a:rPr b="1" lang="en-US" sz="9600">
                <a:solidFill>
                  <a:srgbClr val="1F2122"/>
                </a:solidFill>
                <a:highlight>
                  <a:srgbClr val="FFFFFF"/>
                </a:highlight>
              </a:rPr>
              <a:t>END</a:t>
            </a:r>
            <a:endParaRPr b="1" sz="9600">
              <a:solidFill>
                <a:srgbClr val="1F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6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Complexity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63" name="Google Shape;463;p36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36"/>
          <p:cNvSpPr txBox="1"/>
          <p:nvPr>
            <p:ph idx="1" type="body"/>
          </p:nvPr>
        </p:nvSpPr>
        <p:spPr>
          <a:xfrm>
            <a:off x="416500" y="659800"/>
            <a:ext cx="11589000" cy="5319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Complexity is quantitative measure</a:t>
            </a:r>
            <a:r>
              <a:rPr lang="en-US" sz="1800">
                <a:solidFill>
                  <a:srgbClr val="000000"/>
                </a:solidFill>
              </a:rPr>
              <a:t> of how an algorithm performs relative to the </a:t>
            </a:r>
            <a:r>
              <a:rPr b="1" lang="en-US" sz="1800">
                <a:solidFill>
                  <a:srgbClr val="000000"/>
                </a:solidFill>
              </a:rPr>
              <a:t>size of its input.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Time Complexity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Time complexity measures how the </a:t>
            </a:r>
            <a:r>
              <a:rPr b="1" lang="en-US" sz="1800">
                <a:solidFill>
                  <a:srgbClr val="000000"/>
                </a:solidFill>
              </a:rPr>
              <a:t>execution time</a:t>
            </a:r>
            <a:r>
              <a:rPr lang="en-US" sz="1800">
                <a:solidFill>
                  <a:srgbClr val="000000"/>
                </a:solidFill>
              </a:rPr>
              <a:t> of an algorithm increases with </a:t>
            </a:r>
            <a:r>
              <a:rPr b="1" lang="en-US" sz="1800">
                <a:solidFill>
                  <a:srgbClr val="000000"/>
                </a:solidFill>
              </a:rPr>
              <a:t>input size </a:t>
            </a:r>
            <a:r>
              <a:rPr b="1" lang="en-US" sz="1800">
                <a:solidFill>
                  <a:srgbClr val="188038"/>
                </a:solidFill>
              </a:rPr>
              <a:t>n</a:t>
            </a:r>
            <a:r>
              <a:rPr lang="en-US" sz="1800">
                <a:solidFill>
                  <a:srgbClr val="000000"/>
                </a:solidFill>
              </a:rPr>
              <a:t>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Space Complexity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Space complexity measures how the </a:t>
            </a:r>
            <a:r>
              <a:rPr b="1" lang="en-US" sz="1800">
                <a:solidFill>
                  <a:srgbClr val="000000"/>
                </a:solidFill>
              </a:rPr>
              <a:t>memory usage</a:t>
            </a:r>
            <a:r>
              <a:rPr lang="en-US" sz="1800">
                <a:solidFill>
                  <a:srgbClr val="000000"/>
                </a:solidFill>
              </a:rPr>
              <a:t> grows with </a:t>
            </a:r>
            <a:r>
              <a:rPr b="1" lang="en-US" sz="1800">
                <a:solidFill>
                  <a:srgbClr val="000000"/>
                </a:solidFill>
              </a:rPr>
              <a:t>input size </a:t>
            </a:r>
            <a:r>
              <a:rPr b="1" lang="en-US" sz="1800">
                <a:solidFill>
                  <a:srgbClr val="188038"/>
                </a:solidFill>
              </a:rPr>
              <a:t>n</a:t>
            </a:r>
            <a:r>
              <a:rPr lang="en-US" sz="1800">
                <a:solidFill>
                  <a:srgbClr val="000000"/>
                </a:solidFill>
              </a:rPr>
              <a:t>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How to Calculate Time Complexity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b="1" lang="en-US" sz="1800">
                <a:solidFill>
                  <a:srgbClr val="000000"/>
                </a:solidFill>
              </a:rPr>
              <a:t>Loops</a:t>
            </a:r>
            <a:r>
              <a:rPr lang="en-US" sz="1800">
                <a:solidFill>
                  <a:srgbClr val="000000"/>
                </a:solidFill>
              </a:rPr>
              <a:t>: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-US" sz="1800">
                <a:solidFill>
                  <a:srgbClr val="188038"/>
                </a:solidFill>
              </a:rPr>
              <a:t>for (i = 0; i &lt; n; i++)</a:t>
            </a:r>
            <a:r>
              <a:rPr lang="en-US" sz="1800">
                <a:solidFill>
                  <a:srgbClr val="000000"/>
                </a:solidFill>
              </a:rPr>
              <a:t> ⇒ </a:t>
            </a:r>
            <a:r>
              <a:rPr lang="en-US" sz="1800">
                <a:solidFill>
                  <a:srgbClr val="188038"/>
                </a:solidFill>
              </a:rPr>
              <a:t>O(n)</a:t>
            </a:r>
            <a:endParaRPr sz="1800">
              <a:solidFill>
                <a:srgbClr val="188038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-US" sz="1800">
                <a:solidFill>
                  <a:srgbClr val="000000"/>
                </a:solidFill>
              </a:rPr>
              <a:t>Nested loop ⇒ </a:t>
            </a:r>
            <a:r>
              <a:rPr lang="en-US" sz="1800">
                <a:solidFill>
                  <a:srgbClr val="188038"/>
                </a:solidFill>
              </a:rPr>
              <a:t>O(n^2)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b="1" lang="en-US" sz="1800">
                <a:solidFill>
                  <a:srgbClr val="000000"/>
                </a:solidFill>
              </a:rPr>
              <a:t>Recursive calls</a:t>
            </a:r>
            <a:r>
              <a:rPr lang="en-US" sz="1800">
                <a:solidFill>
                  <a:srgbClr val="000000"/>
                </a:solidFill>
              </a:rPr>
              <a:t>: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-US" sz="1800">
                <a:solidFill>
                  <a:srgbClr val="188038"/>
                </a:solidFill>
              </a:rPr>
              <a:t>T(n) = T(n/2) + O(1)</a:t>
            </a:r>
            <a:r>
              <a:rPr lang="en-US" sz="1800">
                <a:solidFill>
                  <a:srgbClr val="000000"/>
                </a:solidFill>
              </a:rPr>
              <a:t> ⇒ </a:t>
            </a:r>
            <a:r>
              <a:rPr lang="en-US" sz="1800">
                <a:solidFill>
                  <a:srgbClr val="188038"/>
                </a:solidFill>
              </a:rPr>
              <a:t>O(log n)</a:t>
            </a:r>
            <a:endParaRPr sz="1800">
              <a:solidFill>
                <a:srgbClr val="188038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-US" sz="1800">
                <a:solidFill>
                  <a:srgbClr val="000000"/>
                </a:solidFill>
              </a:rPr>
              <a:t>Use </a:t>
            </a:r>
            <a:r>
              <a:rPr b="1" lang="en-US" sz="1800">
                <a:solidFill>
                  <a:srgbClr val="000000"/>
                </a:solidFill>
              </a:rPr>
              <a:t>recurrence relations</a:t>
            </a:r>
            <a:r>
              <a:rPr lang="en-US" sz="1800">
                <a:solidFill>
                  <a:srgbClr val="000000"/>
                </a:solidFill>
              </a:rPr>
              <a:t> or the </a:t>
            </a:r>
            <a:r>
              <a:rPr b="1" lang="en-US" sz="1800">
                <a:solidFill>
                  <a:srgbClr val="000000"/>
                </a:solidFill>
              </a:rPr>
              <a:t>recursion tree</a:t>
            </a:r>
            <a:r>
              <a:rPr lang="en-US" sz="1800">
                <a:solidFill>
                  <a:srgbClr val="000000"/>
                </a:solidFill>
              </a:rPr>
              <a:t> method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b="1" lang="en-US" sz="1800">
                <a:solidFill>
                  <a:srgbClr val="000000"/>
                </a:solidFill>
              </a:rPr>
              <a:t>Dividing problems</a:t>
            </a:r>
            <a:r>
              <a:rPr lang="en-US" sz="1800">
                <a:solidFill>
                  <a:srgbClr val="000000"/>
                </a:solidFill>
              </a:rPr>
              <a:t>: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-US" sz="1800">
                <a:solidFill>
                  <a:srgbClr val="188038"/>
                </a:solidFill>
              </a:rPr>
              <a:t>Merge Sort</a:t>
            </a:r>
            <a:r>
              <a:rPr lang="en-US" sz="1800">
                <a:solidFill>
                  <a:srgbClr val="000000"/>
                </a:solidFill>
              </a:rPr>
              <a:t> ⇒ divides into </a:t>
            </a:r>
            <a:r>
              <a:rPr lang="en-US" sz="1800">
                <a:solidFill>
                  <a:srgbClr val="188038"/>
                </a:solidFill>
              </a:rPr>
              <a:t>2</a:t>
            </a:r>
            <a:r>
              <a:rPr lang="en-US" sz="1800">
                <a:solidFill>
                  <a:srgbClr val="000000"/>
                </a:solidFill>
              </a:rPr>
              <a:t> and merges ⇒ </a:t>
            </a:r>
            <a:r>
              <a:rPr lang="en-US" sz="1800">
                <a:solidFill>
                  <a:srgbClr val="188038"/>
                </a:solidFill>
              </a:rPr>
              <a:t>O(n log n)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lnSpc>
                <a:spcPct val="5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7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Complexity Rules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70" name="Google Shape;470;p37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37"/>
          <p:cNvSpPr txBox="1"/>
          <p:nvPr>
            <p:ph idx="1" type="body"/>
          </p:nvPr>
        </p:nvSpPr>
        <p:spPr>
          <a:xfrm>
            <a:off x="416500" y="659800"/>
            <a:ext cx="11589000" cy="5319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1. Count the Number of Basic Operations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An assignment (</a:t>
            </a:r>
            <a:r>
              <a:rPr lang="en-US" sz="1800">
                <a:solidFill>
                  <a:srgbClr val="188038"/>
                </a:solidFill>
              </a:rPr>
              <a:t>a = b</a:t>
            </a:r>
            <a:r>
              <a:rPr lang="en-US" sz="1800">
                <a:solidFill>
                  <a:srgbClr val="000000"/>
                </a:solidFill>
              </a:rPr>
              <a:t>), A comparison (</a:t>
            </a:r>
            <a:r>
              <a:rPr lang="en-US" sz="1800">
                <a:solidFill>
                  <a:srgbClr val="188038"/>
                </a:solidFill>
              </a:rPr>
              <a:t>i &lt; n</a:t>
            </a:r>
            <a:r>
              <a:rPr lang="en-US" sz="1800">
                <a:solidFill>
                  <a:srgbClr val="000000"/>
                </a:solidFill>
              </a:rPr>
              <a:t>), An arithmetic operation (</a:t>
            </a:r>
            <a:r>
              <a:rPr lang="en-US" sz="1800">
                <a:solidFill>
                  <a:srgbClr val="188038"/>
                </a:solidFill>
              </a:rPr>
              <a:t>a + b</a:t>
            </a:r>
            <a:r>
              <a:rPr lang="en-US" sz="1800">
                <a:solidFill>
                  <a:srgbClr val="000000"/>
                </a:solidFill>
              </a:rPr>
              <a:t>), A function call (if complexity is known)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2. Focus on the Worst Case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When analyzing time complexity, we usually use </a:t>
            </a:r>
            <a:r>
              <a:rPr b="1" lang="en-US" sz="1800">
                <a:solidFill>
                  <a:srgbClr val="000000"/>
                </a:solidFill>
              </a:rPr>
              <a:t>Big-O notation</a:t>
            </a:r>
            <a:r>
              <a:rPr lang="en-US" sz="1800">
                <a:solidFill>
                  <a:srgbClr val="000000"/>
                </a:solidFill>
              </a:rPr>
              <a:t>, which describes the </a:t>
            </a:r>
            <a:r>
              <a:rPr b="1" lang="en-US" sz="1800">
                <a:solidFill>
                  <a:srgbClr val="000000"/>
                </a:solidFill>
              </a:rPr>
              <a:t>worst-case performance</a:t>
            </a:r>
            <a:r>
              <a:rPr lang="en-US" sz="1800">
                <a:solidFill>
                  <a:srgbClr val="000000"/>
                </a:solidFill>
              </a:rPr>
              <a:t>.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int i = 0;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while (i &lt; n) {i++;}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Even if </a:t>
            </a:r>
            <a:r>
              <a:rPr lang="en-US" sz="1800">
                <a:solidFill>
                  <a:srgbClr val="188038"/>
                </a:solidFill>
              </a:rPr>
              <a:t>i</a:t>
            </a:r>
            <a:r>
              <a:rPr lang="en-US" sz="1800">
                <a:solidFill>
                  <a:srgbClr val="000000"/>
                </a:solidFill>
              </a:rPr>
              <a:t> stops early in some cases, we care about the </a:t>
            </a:r>
            <a:r>
              <a:rPr b="1" lang="en-US" sz="1800">
                <a:solidFill>
                  <a:srgbClr val="000000"/>
                </a:solidFill>
              </a:rPr>
              <a:t>maximum</a:t>
            </a:r>
            <a:r>
              <a:rPr lang="en-US" sz="1800">
                <a:solidFill>
                  <a:srgbClr val="000000"/>
                </a:solidFill>
              </a:rPr>
              <a:t> number of iterations → </a:t>
            </a:r>
            <a:r>
              <a:rPr lang="en-US" sz="1800">
                <a:solidFill>
                  <a:srgbClr val="188038"/>
                </a:solidFill>
              </a:rPr>
              <a:t>O(n)</a:t>
            </a:r>
            <a:r>
              <a:rPr lang="en-US" sz="1800">
                <a:solidFill>
                  <a:srgbClr val="000000"/>
                </a:solidFill>
              </a:rPr>
              <a:t>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3. Ignore Constants and Lower-Order Terms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Only keep the </a:t>
            </a:r>
            <a:r>
              <a:rPr b="1" lang="en-US" sz="1800">
                <a:solidFill>
                  <a:srgbClr val="000000"/>
                </a:solidFill>
              </a:rPr>
              <a:t>dominant term</a:t>
            </a:r>
            <a:r>
              <a:rPr lang="en-US" sz="1800">
                <a:solidFill>
                  <a:srgbClr val="000000"/>
                </a:solidFill>
              </a:rPr>
              <a:t>.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188038"/>
                </a:solidFill>
              </a:rPr>
              <a:t>O(2n)</a:t>
            </a:r>
            <a:r>
              <a:rPr lang="en-US" sz="1800">
                <a:solidFill>
                  <a:srgbClr val="000000"/>
                </a:solidFill>
              </a:rPr>
              <a:t> becomes </a:t>
            </a:r>
            <a:r>
              <a:rPr lang="en-US" sz="1800">
                <a:solidFill>
                  <a:srgbClr val="188038"/>
                </a:solidFill>
              </a:rPr>
              <a:t>O(n), O(n + log n)</a:t>
            </a:r>
            <a:r>
              <a:rPr lang="en-US" sz="1800">
                <a:solidFill>
                  <a:srgbClr val="000000"/>
                </a:solidFill>
              </a:rPr>
              <a:t> becomes </a:t>
            </a:r>
            <a:r>
              <a:rPr lang="en-US" sz="1800">
                <a:solidFill>
                  <a:srgbClr val="188038"/>
                </a:solidFill>
              </a:rPr>
              <a:t>O(n), O(n² + n)</a:t>
            </a:r>
            <a:r>
              <a:rPr lang="en-US" sz="1800">
                <a:solidFill>
                  <a:srgbClr val="000000"/>
                </a:solidFill>
              </a:rPr>
              <a:t> becomes </a:t>
            </a:r>
            <a:r>
              <a:rPr lang="en-US" sz="1800">
                <a:solidFill>
                  <a:srgbClr val="188038"/>
                </a:solidFill>
              </a:rPr>
              <a:t>O(n²)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4. Loops Rule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 Single Loop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for (int i = 0; i &lt; n; i++) {// O(1) work}</a:t>
            </a:r>
            <a:r>
              <a:rPr lang="en-US" sz="1800">
                <a:solidFill>
                  <a:srgbClr val="000000"/>
                </a:solidFill>
              </a:rPr>
              <a:t>    → </a:t>
            </a:r>
            <a:r>
              <a:rPr lang="en-US" sz="1800">
                <a:solidFill>
                  <a:srgbClr val="188038"/>
                </a:solidFill>
              </a:rPr>
              <a:t>O(n)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Nested Loops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for (int i = 0; i &lt; n; i++) {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    for (int j = 0; j &lt; n; j++) {// O(1) work}}</a:t>
            </a:r>
            <a:r>
              <a:rPr lang="en-US" sz="1800">
                <a:solidFill>
                  <a:srgbClr val="000000"/>
                </a:solidFill>
              </a:rPr>
              <a:t>    → </a:t>
            </a:r>
            <a:r>
              <a:rPr lang="en-US" sz="1800">
                <a:solidFill>
                  <a:srgbClr val="188038"/>
                </a:solidFill>
              </a:rPr>
              <a:t>O(n * n) = O(n²)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Sequential Loops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for (int i = 0; i &lt; n; i++) {}   // O(n)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for (int j = 0; j &lt; n; j++) {}   // O(n)</a:t>
            </a:r>
            <a:r>
              <a:rPr lang="en-US" sz="1800">
                <a:solidFill>
                  <a:srgbClr val="000000"/>
                </a:solidFill>
              </a:rPr>
              <a:t>     → </a:t>
            </a:r>
            <a:r>
              <a:rPr lang="en-US" sz="1800">
                <a:solidFill>
                  <a:srgbClr val="188038"/>
                </a:solidFill>
              </a:rPr>
              <a:t>O(n) + O(n) = O(n)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5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8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Complexity Rules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77" name="Google Shape;477;p38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8"/>
          <p:cNvSpPr txBox="1"/>
          <p:nvPr>
            <p:ph idx="1" type="body"/>
          </p:nvPr>
        </p:nvSpPr>
        <p:spPr>
          <a:xfrm>
            <a:off x="416500" y="659800"/>
            <a:ext cx="11589000" cy="53199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5. Recursive Time Complexity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Use </a:t>
            </a:r>
            <a:r>
              <a:rPr b="1" lang="en-US" sz="1800">
                <a:solidFill>
                  <a:srgbClr val="000000"/>
                </a:solidFill>
              </a:rPr>
              <a:t>recurrence relations</a:t>
            </a:r>
            <a:r>
              <a:rPr lang="en-US" sz="1800">
                <a:solidFill>
                  <a:srgbClr val="000000"/>
                </a:solidFill>
              </a:rPr>
              <a:t>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Example: Merge Sort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T(n) = 2T(n/2) + O(n)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This solves to: </a:t>
            </a:r>
            <a:r>
              <a:rPr lang="en-US" sz="1800">
                <a:solidFill>
                  <a:srgbClr val="188038"/>
                </a:solidFill>
              </a:rPr>
              <a:t>O(n log n)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Use the </a:t>
            </a:r>
            <a:r>
              <a:rPr b="1" lang="en-US" sz="1800">
                <a:solidFill>
                  <a:srgbClr val="000000"/>
                </a:solidFill>
              </a:rPr>
              <a:t>Master Theorem</a:t>
            </a:r>
            <a:r>
              <a:rPr lang="en-US" sz="1800">
                <a:solidFill>
                  <a:srgbClr val="000000"/>
                </a:solidFill>
              </a:rPr>
              <a:t> or </a:t>
            </a:r>
            <a:r>
              <a:rPr b="1" lang="en-US" sz="1800">
                <a:solidFill>
                  <a:srgbClr val="000000"/>
                </a:solidFill>
              </a:rPr>
              <a:t>recursion tree</a:t>
            </a:r>
            <a:r>
              <a:rPr lang="en-US" sz="1800">
                <a:solidFill>
                  <a:srgbClr val="000000"/>
                </a:solidFill>
              </a:rPr>
              <a:t> to solve recurrence relations.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6. Conditions and Branches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if (condition) {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    // O(n)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} else {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    // O(1)</a:t>
            </a:r>
            <a:endParaRPr sz="1800">
              <a:solidFill>
                <a:srgbClr val="188038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}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Worst case is what matters → </a:t>
            </a:r>
            <a:r>
              <a:rPr lang="en-US" sz="1800">
                <a:solidFill>
                  <a:srgbClr val="188038"/>
                </a:solidFill>
              </a:rPr>
              <a:t>O(n)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7. Function Calls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If a function has </a:t>
            </a:r>
            <a:r>
              <a:rPr lang="en-US" sz="1800">
                <a:solidFill>
                  <a:srgbClr val="188038"/>
                </a:solidFill>
              </a:rPr>
              <a:t>O(f(n))</a:t>
            </a:r>
            <a:r>
              <a:rPr lang="en-US" sz="1800">
                <a:solidFill>
                  <a:srgbClr val="000000"/>
                </a:solidFill>
              </a:rPr>
              <a:t> time complexity and it's called </a:t>
            </a:r>
            <a:r>
              <a:rPr lang="en-US" sz="1800">
                <a:solidFill>
                  <a:srgbClr val="188038"/>
                </a:solidFill>
              </a:rPr>
              <a:t>g(n)</a:t>
            </a:r>
            <a:r>
              <a:rPr lang="en-US" sz="1800">
                <a:solidFill>
                  <a:srgbClr val="000000"/>
                </a:solidFill>
              </a:rPr>
              <a:t> times: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</a:rPr>
              <a:t>→ Total time = </a:t>
            </a:r>
            <a:r>
              <a:rPr lang="en-US" sz="1800">
                <a:solidFill>
                  <a:srgbClr val="188038"/>
                </a:solidFill>
              </a:rPr>
              <a:t>O(f(n) * g(n))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5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9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Brute Force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84" name="Google Shape;484;p39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9"/>
          <p:cNvSpPr txBox="1"/>
          <p:nvPr>
            <p:ph idx="1" type="body"/>
          </p:nvPr>
        </p:nvSpPr>
        <p:spPr>
          <a:xfrm>
            <a:off x="416500" y="573900"/>
            <a:ext cx="11087100" cy="5405700"/>
          </a:xfrm>
          <a:prstGeom prst="rect">
            <a:avLst/>
          </a:prstGeom>
        </p:spPr>
        <p:txBody>
          <a:bodyPr anchorCtr="0" anchor="t" bIns="0" lIns="18275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Brute Force</a:t>
            </a:r>
            <a:r>
              <a:rPr lang="en-US" sz="1800">
                <a:solidFill>
                  <a:srgbClr val="000000"/>
                </a:solidFill>
              </a:rPr>
              <a:t> is the most straightforward approach to solving a problem: try all possible solutions and pick the correct or optimal one. It requires little to no insight into the problem's structure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Key Features: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Simple to implement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Often the first approach during brainstorming</a:t>
            </a:r>
            <a:br>
              <a:rPr lang="en-US" sz="1800">
                <a:solidFill>
                  <a:srgbClr val="000000"/>
                </a:solidFill>
              </a:rPr>
            </a:b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Useful for small input sizes or when no optimized algorithm is known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Example: </a:t>
            </a:r>
            <a:r>
              <a:rPr lang="en-US" sz="1800">
                <a:solidFill>
                  <a:srgbClr val="000000"/>
                </a:solidFill>
              </a:rPr>
              <a:t> </a:t>
            </a:r>
            <a:r>
              <a:rPr lang="en-US" sz="1800"/>
              <a:t>Given an sorted array of integers arr and a target sum target, return true if there are any two numbers in the array that add up to target.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</a:rPr>
              <a:t>Input: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int[] arr = {1, 3, 5, 7, 9, 11};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int target = 10;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F21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0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Divide and Conquer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91" name="Google Shape;491;p40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0"/>
          <p:cNvSpPr txBox="1"/>
          <p:nvPr/>
        </p:nvSpPr>
        <p:spPr>
          <a:xfrm>
            <a:off x="229500" y="893075"/>
            <a:ext cx="11431800" cy="54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Divide and Conquer is a recursive problem-solving technique that breaks a problem into smaller subproblems, solves them independently, and combines their results.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/>
              <a:t>3 Phases:</a:t>
            </a:r>
            <a:endParaRPr b="1" sz="1800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Divide:</a:t>
            </a:r>
            <a:r>
              <a:rPr lang="en-US" sz="1800"/>
              <a:t> Split the problem into smaller parts.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Conquer:</a:t>
            </a:r>
            <a:r>
              <a:rPr lang="en-US" sz="1800"/>
              <a:t> Recursively solve each subproblem.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Combine:</a:t>
            </a:r>
            <a:r>
              <a:rPr lang="en-US" sz="1800"/>
              <a:t> Merge the sub-solutions into the final answer.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/>
              <a:t>2.2. Example: 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T</a:t>
            </a:r>
            <a:r>
              <a:rPr lang="en-US" sz="1800"/>
              <a:t>he classic </a:t>
            </a:r>
            <a:r>
              <a:rPr lang="en-US" sz="1800"/>
              <a:t>example is</a:t>
            </a:r>
            <a:r>
              <a:rPr lang="en-US" sz="1800"/>
              <a:t> </a:t>
            </a:r>
            <a:r>
              <a:rPr b="1" lang="en-US" sz="1800"/>
              <a:t>Merge Sort</a:t>
            </a:r>
            <a:r>
              <a:rPr lang="en-US" sz="1800"/>
              <a:t>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/>
              <a:t>Input: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int[] arr = {2, 7, 11, 15};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</a:rPr>
              <a:t>int target = 9;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41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Bubble Sort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98" name="Google Shape;498;p41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41"/>
          <p:cNvSpPr txBox="1"/>
          <p:nvPr/>
        </p:nvSpPr>
        <p:spPr>
          <a:xfrm>
            <a:off x="229500" y="502025"/>
            <a:ext cx="11431800" cy="6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Bubble Sort</a:t>
            </a:r>
            <a:r>
              <a:rPr lang="en-US" sz="1800"/>
              <a:t> is a </a:t>
            </a:r>
            <a:r>
              <a:rPr b="1" lang="en-US" sz="1800"/>
              <a:t>simple comparison-based sorting algorithm</a:t>
            </a:r>
            <a:r>
              <a:rPr lang="en-US" sz="1800"/>
              <a:t> that repeatedly steps through the list, compares adjacent elements, and </a:t>
            </a:r>
            <a:r>
              <a:rPr b="1" lang="en-US" sz="1800"/>
              <a:t>swaps them if they are in the wrong order</a:t>
            </a:r>
            <a:r>
              <a:rPr lang="en-US" sz="1800"/>
              <a:t>.This process is repeated until the list is sorted.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 Step-by-Step Working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Let’s sort this array in </a:t>
            </a:r>
            <a:r>
              <a:rPr b="1" lang="en-US" sz="1800"/>
              <a:t>ascending order</a:t>
            </a:r>
            <a:r>
              <a:rPr lang="en-US" sz="1800"/>
              <a:t>: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Input:</a:t>
            </a:r>
            <a:r>
              <a:rPr lang="en-US" sz="1800"/>
              <a:t> </a:t>
            </a:r>
            <a:r>
              <a:rPr lang="en-US" sz="1800">
                <a:solidFill>
                  <a:srgbClr val="188038"/>
                </a:solidFill>
              </a:rPr>
              <a:t>arr = {5, 3, 8, 4, 2}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Pass 1: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Compare and swap adjacent elements: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5 &gt; 3 → swap → </a:t>
            </a:r>
            <a:r>
              <a:rPr lang="en-US" sz="1800">
                <a:solidFill>
                  <a:srgbClr val="188038"/>
                </a:solidFill>
              </a:rPr>
              <a:t>{3, 5, 8, 4, 2}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5 &lt; 8 → no swap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8 &gt; 4 → swap → </a:t>
            </a:r>
            <a:r>
              <a:rPr lang="en-US" sz="1800">
                <a:solidFill>
                  <a:srgbClr val="188038"/>
                </a:solidFill>
              </a:rPr>
              <a:t>{3, 5, 4, 8, 2}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8 &gt; 2 → swap → </a:t>
            </a:r>
            <a:r>
              <a:rPr lang="en-US" sz="1800">
                <a:solidFill>
                  <a:srgbClr val="188038"/>
                </a:solidFill>
              </a:rPr>
              <a:t>{3, 5, 4, 2, 8}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Largest element (8) is now at the end.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-US" sz="1800"/>
              <a:t>Pass 2: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3 &lt; 5 → no swap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5 &gt; 4 → swap → </a:t>
            </a:r>
            <a:r>
              <a:rPr lang="en-US" sz="1800">
                <a:solidFill>
                  <a:srgbClr val="188038"/>
                </a:solidFill>
              </a:rPr>
              <a:t>{3, 4, 5, 2, 8}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5 &gt; 2 → swap → </a:t>
            </a:r>
            <a:r>
              <a:rPr lang="en-US" sz="1800">
                <a:solidFill>
                  <a:srgbClr val="188038"/>
                </a:solidFill>
              </a:rPr>
              <a:t>{3, 4, 2, 5, 8}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5 &lt; 8 → no swap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800"/>
              <a:t> Second largest element (5) in place. Repeat until the array is fully sorted.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/>
              <a:t>When NOT to Use Bubble Sort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For large datasets (very inefficient)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When performance matters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800"/>
              <a:t>Complexity: O(n²)</a:t>
            </a:r>
            <a:endParaRPr b="1"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2"/>
          <p:cNvSpPr txBox="1"/>
          <p:nvPr>
            <p:ph type="title"/>
          </p:nvPr>
        </p:nvSpPr>
        <p:spPr>
          <a:xfrm>
            <a:off x="416500" y="0"/>
            <a:ext cx="10763100" cy="57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6"/>
                </a:solidFill>
              </a:rPr>
              <a:t>Selection</a:t>
            </a:r>
            <a:r>
              <a:rPr lang="en-US">
                <a:solidFill>
                  <a:schemeClr val="accent6"/>
                </a:solidFill>
              </a:rPr>
              <a:t> Sort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05" name="Google Shape;505;p42"/>
          <p:cNvSpPr txBox="1"/>
          <p:nvPr>
            <p:ph idx="4" type="subTitle"/>
          </p:nvPr>
        </p:nvSpPr>
        <p:spPr>
          <a:xfrm>
            <a:off x="4121431" y="6365150"/>
            <a:ext cx="70581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2"/>
          <p:cNvSpPr txBox="1"/>
          <p:nvPr/>
        </p:nvSpPr>
        <p:spPr>
          <a:xfrm>
            <a:off x="229500" y="502025"/>
            <a:ext cx="11431800" cy="5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Selection Sort</a:t>
            </a:r>
            <a:r>
              <a:rPr lang="en-US" sz="1800"/>
              <a:t> is a simple </a:t>
            </a:r>
            <a:r>
              <a:rPr b="1" lang="en-US" sz="1800"/>
              <a:t>comparison-based sorting algorithm</a:t>
            </a:r>
            <a:r>
              <a:rPr lang="en-US" sz="1800"/>
              <a:t>. It works by </a:t>
            </a:r>
            <a:r>
              <a:rPr b="1" lang="en-US" sz="1800"/>
              <a:t>repeatedly selecting the smallest (or largest) element</a:t>
            </a:r>
            <a:r>
              <a:rPr lang="en-US" sz="1800"/>
              <a:t> from the unsorted part of the array and </a:t>
            </a:r>
            <a:r>
              <a:rPr b="1" lang="en-US" sz="1800"/>
              <a:t>moving it to the beginning</a:t>
            </a:r>
            <a:r>
              <a:rPr lang="en-US" sz="1800"/>
              <a:t>.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Step-by-Step Example</a:t>
            </a:r>
            <a:endParaRPr b="1" sz="1800"/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800"/>
              <a:t>Let’s sort this array in </a:t>
            </a:r>
            <a:r>
              <a:rPr b="1" lang="en-US" sz="1800"/>
              <a:t>ascending order</a:t>
            </a:r>
            <a:r>
              <a:rPr lang="en-US" sz="1800"/>
              <a:t>: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Input:</a:t>
            </a:r>
            <a:r>
              <a:rPr lang="en-US" sz="1800"/>
              <a:t> </a:t>
            </a:r>
            <a:r>
              <a:rPr lang="en-US" sz="1800">
                <a:solidFill>
                  <a:srgbClr val="188038"/>
                </a:solidFill>
              </a:rPr>
              <a:t>arr = {5, 3, 8, 4, 2}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Pass 1:</a:t>
            </a:r>
            <a:endParaRPr b="1" sz="1800"/>
          </a:p>
          <a:p>
            <a:pPr indent="-342900" lvl="0" marL="45720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Scan entire array to find smallest → </a:t>
            </a:r>
            <a:r>
              <a:rPr lang="en-US" sz="1800">
                <a:solidFill>
                  <a:srgbClr val="188038"/>
                </a:solidFill>
              </a:rPr>
              <a:t>2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Swap it with the first element → </a:t>
            </a:r>
            <a:r>
              <a:rPr lang="en-US" sz="1800">
                <a:solidFill>
                  <a:srgbClr val="188038"/>
                </a:solidFill>
              </a:rPr>
              <a:t>{2, 3, 8, 4, 5}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Pass 2:</a:t>
            </a:r>
            <a:endParaRPr b="1" sz="1800"/>
          </a:p>
          <a:p>
            <a:pPr indent="-342900" lvl="0" marL="45720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Look in remaining </a:t>
            </a:r>
            <a:r>
              <a:rPr lang="en-US" sz="1800">
                <a:solidFill>
                  <a:srgbClr val="188038"/>
                </a:solidFill>
              </a:rPr>
              <a:t>{3, 8, 4, 5}</a:t>
            </a:r>
            <a:r>
              <a:rPr lang="en-US" sz="1800"/>
              <a:t> → smallest is </a:t>
            </a:r>
            <a:r>
              <a:rPr lang="en-US" sz="1800">
                <a:solidFill>
                  <a:srgbClr val="188038"/>
                </a:solidFill>
              </a:rPr>
              <a:t>3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Already in place → no change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Pass 3:</a:t>
            </a:r>
            <a:endParaRPr b="1" sz="1800"/>
          </a:p>
          <a:p>
            <a:pPr indent="-342900" lvl="0" marL="45720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Find smallest in </a:t>
            </a:r>
            <a:r>
              <a:rPr lang="en-US" sz="1800">
                <a:solidFill>
                  <a:srgbClr val="188038"/>
                </a:solidFill>
              </a:rPr>
              <a:t>{8, 4, 5}</a:t>
            </a:r>
            <a:r>
              <a:rPr lang="en-US" sz="1800"/>
              <a:t> → </a:t>
            </a:r>
            <a:r>
              <a:rPr lang="en-US" sz="1800">
                <a:solidFill>
                  <a:srgbClr val="188038"/>
                </a:solidFill>
              </a:rPr>
              <a:t>4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Swap with 8 → </a:t>
            </a:r>
            <a:r>
              <a:rPr lang="en-US" sz="1800">
                <a:solidFill>
                  <a:srgbClr val="188038"/>
                </a:solidFill>
              </a:rPr>
              <a:t>{2, 3, 4, 8, 5}</a:t>
            </a:r>
            <a:endParaRPr sz="18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Pass 4:</a:t>
            </a:r>
            <a:endParaRPr b="1" sz="1800"/>
          </a:p>
          <a:p>
            <a:pPr indent="-342900" lvl="0" marL="45720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Find smallest in </a:t>
            </a:r>
            <a:r>
              <a:rPr lang="en-US" sz="1800">
                <a:solidFill>
                  <a:srgbClr val="188038"/>
                </a:solidFill>
              </a:rPr>
              <a:t>{8, 5}</a:t>
            </a:r>
            <a:r>
              <a:rPr lang="en-US" sz="1800"/>
              <a:t> → </a:t>
            </a:r>
            <a:r>
              <a:rPr lang="en-US" sz="1800">
                <a:solidFill>
                  <a:srgbClr val="188038"/>
                </a:solidFill>
              </a:rPr>
              <a:t>5</a:t>
            </a:r>
            <a:endParaRPr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Swap with 8 → </a:t>
            </a:r>
            <a:r>
              <a:rPr lang="en-US" sz="1800">
                <a:solidFill>
                  <a:srgbClr val="188038"/>
                </a:solidFill>
              </a:rPr>
              <a:t>{2, 3, 4, 5, 8}   </a:t>
            </a:r>
            <a:r>
              <a:rPr lang="en-US" sz="1800"/>
              <a:t> Array is sorted.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US" sz="1800"/>
              <a:t>When Not to Use</a:t>
            </a:r>
            <a:endParaRPr b="1"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Large datasets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Time-critical applications</a:t>
            </a:r>
            <a:endParaRPr sz="1800"/>
          </a:p>
          <a:p>
            <a:pPr indent="-342900" lvl="0" marL="457200" rtl="0" algn="l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Already or nearly sorted data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b="1" lang="en-US" sz="1800"/>
              <a:t>Complexity: O(n²)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LUS Digital Slides Theme">
  <a:themeElements>
    <a:clrScheme name="TELUS Digital 2018">
      <a:dk1>
        <a:srgbClr val="2C2E30"/>
      </a:dk1>
      <a:lt1>
        <a:srgbClr val="FFFFFF"/>
      </a:lt1>
      <a:dk2>
        <a:srgbClr val="7733BB"/>
      </a:dk2>
      <a:lt2>
        <a:srgbClr val="F2EFF4"/>
      </a:lt2>
      <a:accent1>
        <a:srgbClr val="676E72"/>
      </a:accent1>
      <a:accent2>
        <a:srgbClr val="8B959C"/>
      </a:accent2>
      <a:accent3>
        <a:srgbClr val="E4E6E8"/>
      </a:accent3>
      <a:accent4>
        <a:srgbClr val="4B286D"/>
      </a:accent4>
      <a:accent5>
        <a:srgbClr val="613888"/>
      </a:accent5>
      <a:accent6>
        <a:srgbClr val="2B8000"/>
      </a:accent6>
      <a:hlink>
        <a:srgbClr val="66CC02"/>
      </a:hlink>
      <a:folHlink>
        <a:srgbClr val="6A6E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TELUS Digital 2018">
      <a:dk1>
        <a:srgbClr val="54595F"/>
      </a:dk1>
      <a:lt1>
        <a:srgbClr val="FFFFFF"/>
      </a:lt1>
      <a:dk2>
        <a:srgbClr val="4B286D"/>
      </a:dk2>
      <a:lt2>
        <a:srgbClr val="F7F7F8"/>
      </a:lt2>
      <a:accent1>
        <a:srgbClr val="2A2C2E"/>
      </a:accent1>
      <a:accent2>
        <a:srgbClr val="6A6E74"/>
      </a:accent2>
      <a:accent3>
        <a:srgbClr val="9DA5AA"/>
      </a:accent3>
      <a:accent4>
        <a:srgbClr val="66CC00"/>
      </a:accent4>
      <a:accent5>
        <a:srgbClr val="248700"/>
      </a:accent5>
      <a:accent6>
        <a:srgbClr val="D8D8D8"/>
      </a:accent6>
      <a:hlink>
        <a:srgbClr val="248700"/>
      </a:hlink>
      <a:folHlink>
        <a:srgbClr val="6A6E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